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3"/>
    <p:sldId id="257" r:id="rId4"/>
    <p:sldId id="273" r:id="rId5"/>
    <p:sldId id="258" r:id="rId6"/>
    <p:sldId id="277" r:id="rId7"/>
    <p:sldId id="274" r:id="rId8"/>
    <p:sldId id="278" r:id="rId9"/>
    <p:sldId id="279" r:id="rId10"/>
    <p:sldId id="280" r:id="rId11"/>
    <p:sldId id="262" r:id="rId12"/>
    <p:sldId id="281" r:id="rId13"/>
    <p:sldId id="275" r:id="rId14"/>
    <p:sldId id="264" r:id="rId15"/>
    <p:sldId id="265" r:id="rId16"/>
    <p:sldId id="266" r:id="rId17"/>
    <p:sldId id="267" r:id="rId18"/>
    <p:sldId id="293" r:id="rId19"/>
    <p:sldId id="276" r:id="rId20"/>
    <p:sldId id="269" r:id="rId21"/>
    <p:sldId id="292" r:id="rId22"/>
  </p:sldIdLst>
  <p:sldSz cx="12195175" cy="6859270"/>
  <p:notesSz cx="6858000" cy="9144000"/>
  <p:defaultTextStyle>
    <a:defPPr>
      <a:defRPr lang="zh-CN"/>
    </a:defPPr>
    <a:lvl1pPr marL="0" algn="l" defTabSz="1219200" rtl="0" eaLnBrk="1" latinLnBrk="0" hangingPunct="1">
      <a:defRPr sz="2300" kern="1200">
        <a:solidFill>
          <a:schemeClr val="tx1"/>
        </a:solidFill>
        <a:latin typeface="+mn-lt"/>
        <a:ea typeface="+mn-ea"/>
        <a:cs typeface="+mn-cs"/>
      </a:defRPr>
    </a:lvl1pPr>
    <a:lvl2pPr marL="609600" algn="l" defTabSz="1219200" rtl="0" eaLnBrk="1" latinLnBrk="0" hangingPunct="1">
      <a:defRPr sz="2300" kern="1200">
        <a:solidFill>
          <a:schemeClr val="tx1"/>
        </a:solidFill>
        <a:latin typeface="+mn-lt"/>
        <a:ea typeface="+mn-ea"/>
        <a:cs typeface="+mn-cs"/>
      </a:defRPr>
    </a:lvl2pPr>
    <a:lvl3pPr marL="1219200" algn="l" defTabSz="1219200" rtl="0" eaLnBrk="1" latinLnBrk="0" hangingPunct="1">
      <a:defRPr sz="2300" kern="1200">
        <a:solidFill>
          <a:schemeClr val="tx1"/>
        </a:solidFill>
        <a:latin typeface="+mn-lt"/>
        <a:ea typeface="+mn-ea"/>
        <a:cs typeface="+mn-cs"/>
      </a:defRPr>
    </a:lvl3pPr>
    <a:lvl4pPr marL="1828800" algn="l" defTabSz="1219200" rtl="0" eaLnBrk="1" latinLnBrk="0" hangingPunct="1">
      <a:defRPr sz="2300" kern="1200">
        <a:solidFill>
          <a:schemeClr val="tx1"/>
        </a:solidFill>
        <a:latin typeface="+mn-lt"/>
        <a:ea typeface="+mn-ea"/>
        <a:cs typeface="+mn-cs"/>
      </a:defRPr>
    </a:lvl4pPr>
    <a:lvl5pPr marL="2438400" algn="l" defTabSz="1219200" rtl="0" eaLnBrk="1" latinLnBrk="0" hangingPunct="1">
      <a:defRPr sz="2300" kern="1200">
        <a:solidFill>
          <a:schemeClr val="tx1"/>
        </a:solidFill>
        <a:latin typeface="+mn-lt"/>
        <a:ea typeface="+mn-ea"/>
        <a:cs typeface="+mn-cs"/>
      </a:defRPr>
    </a:lvl5pPr>
    <a:lvl6pPr marL="3048635" algn="l" defTabSz="1219200" rtl="0" eaLnBrk="1" latinLnBrk="0" hangingPunct="1">
      <a:defRPr sz="2300" kern="1200">
        <a:solidFill>
          <a:schemeClr val="tx1"/>
        </a:solidFill>
        <a:latin typeface="+mn-lt"/>
        <a:ea typeface="+mn-ea"/>
        <a:cs typeface="+mn-cs"/>
      </a:defRPr>
    </a:lvl6pPr>
    <a:lvl7pPr marL="3658235" algn="l" defTabSz="1219200" rtl="0" eaLnBrk="1" latinLnBrk="0" hangingPunct="1">
      <a:defRPr sz="2300" kern="1200">
        <a:solidFill>
          <a:schemeClr val="tx1"/>
        </a:solidFill>
        <a:latin typeface="+mn-lt"/>
        <a:ea typeface="+mn-ea"/>
        <a:cs typeface="+mn-cs"/>
      </a:defRPr>
    </a:lvl7pPr>
    <a:lvl8pPr marL="4267835" algn="l" defTabSz="1219200" rtl="0" eaLnBrk="1" latinLnBrk="0" hangingPunct="1">
      <a:defRPr sz="2300" kern="1200">
        <a:solidFill>
          <a:schemeClr val="tx1"/>
        </a:solidFill>
        <a:latin typeface="+mn-lt"/>
        <a:ea typeface="+mn-ea"/>
        <a:cs typeface="+mn-cs"/>
      </a:defRPr>
    </a:lvl8pPr>
    <a:lvl9pPr marL="4877435" algn="l" defTabSz="1219200"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3240"/>
    <a:srgbClr val="F1F1F1"/>
    <a:srgbClr val="0000FF"/>
    <a:srgbClr val="42729A"/>
    <a:srgbClr val="8D99A5"/>
    <a:srgbClr val="ADB6BF"/>
    <a:srgbClr val="576D9E"/>
    <a:srgbClr val="35A18A"/>
    <a:srgbClr val="2B8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9" d="100"/>
          <a:sy n="79" d="100"/>
        </p:scale>
        <p:origin x="-102" y="-120"/>
      </p:cViewPr>
      <p:guideLst>
        <p:guide orient="horz" pos="2134"/>
        <p:guide pos="39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94" y="1143000"/>
            <a:ext cx="548681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9" y="2130919"/>
            <a:ext cx="10365899" cy="147036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7" y="3887101"/>
            <a:ext cx="8536623"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635" indent="0" algn="ctr">
              <a:buNone/>
              <a:defRPr>
                <a:solidFill>
                  <a:schemeClr val="tx1">
                    <a:tint val="75000"/>
                  </a:schemeClr>
                </a:solidFill>
              </a:defRPr>
            </a:lvl6pPr>
            <a:lvl7pPr marL="3658235" indent="0" algn="ctr">
              <a:buNone/>
              <a:defRPr>
                <a:solidFill>
                  <a:schemeClr val="tx1">
                    <a:tint val="75000"/>
                  </a:schemeClr>
                </a:solidFill>
              </a:defRPr>
            </a:lvl7pPr>
            <a:lvl8pPr marL="4267835" indent="0" algn="ctr">
              <a:buNone/>
              <a:defRPr>
                <a:solidFill>
                  <a:schemeClr val="tx1">
                    <a:tint val="75000"/>
                  </a:schemeClr>
                </a:solidFill>
              </a:defRPr>
            </a:lvl8pPr>
            <a:lvl9pPr marL="48774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FA5ECD9-E6B6-4597-81EB-FC722661B718}"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053ECA6E-4F28-45BE-812E-F613732ADFA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90BF5D8-A73D-432E-843C-B23399B292EC}"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8020B2AB-EA08-4D34-AD5E-512AF8D14E3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2"/>
            <a:ext cx="2743915"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702"/>
            <a:ext cx="8028490" cy="5852880"/>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053F897-4010-485D-95F7-AD639162657F}"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4DFC2309-3B9C-4FCB-B1FA-CC9D32EA700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72718" y="32218"/>
            <a:ext cx="10975658" cy="1143265"/>
          </a:xfrm>
        </p:spPr>
        <p:txBody>
          <a:bodyPr>
            <a:normAutofit/>
          </a:bodyPr>
          <a:lstStyle>
            <a:lvl1pPr algn="l">
              <a:defRPr sz="4200" b="1">
                <a:solidFill>
                  <a:schemeClr val="bg1">
                    <a:lumMod val="65000"/>
                  </a:schemeClr>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5D1540C-A5CD-4A4E-B47D-B8966287B3F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DE183686-DC10-4239-937E-0236E581074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4" y="4407922"/>
            <a:ext cx="10365899" cy="1362390"/>
          </a:xfrm>
        </p:spPr>
        <p:txBody>
          <a:bodyPr anchor="t"/>
          <a:lstStyle>
            <a:lvl1pPr algn="l">
              <a:defRPr sz="5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4" y="2907386"/>
            <a:ext cx="10365899" cy="1500535"/>
          </a:xfrm>
        </p:spPr>
        <p:txBody>
          <a:bodyPr anchor="b"/>
          <a:lstStyle>
            <a:lvl1pPr marL="0" indent="0">
              <a:buNone/>
              <a:defRPr sz="2700">
                <a:solidFill>
                  <a:schemeClr val="tx1">
                    <a:tint val="75000"/>
                  </a:schemeClr>
                </a:solidFill>
              </a:defRPr>
            </a:lvl1pPr>
            <a:lvl2pPr marL="609600" indent="0">
              <a:buNone/>
              <a:defRPr sz="23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635" indent="0">
              <a:buNone/>
              <a:defRPr sz="1900">
                <a:solidFill>
                  <a:schemeClr val="tx1">
                    <a:tint val="75000"/>
                  </a:schemeClr>
                </a:solidFill>
              </a:defRPr>
            </a:lvl6pPr>
            <a:lvl7pPr marL="3658235" indent="0">
              <a:buNone/>
              <a:defRPr sz="1900">
                <a:solidFill>
                  <a:schemeClr val="tx1">
                    <a:tint val="75000"/>
                  </a:schemeClr>
                </a:solidFill>
              </a:defRPr>
            </a:lvl7pPr>
            <a:lvl8pPr marL="4267835" indent="0">
              <a:buNone/>
              <a:defRPr sz="1900">
                <a:solidFill>
                  <a:schemeClr val="tx1">
                    <a:tint val="75000"/>
                  </a:schemeClr>
                </a:solidFill>
              </a:defRPr>
            </a:lvl8pPr>
            <a:lvl9pPr marL="4877435" indent="0">
              <a:buNone/>
              <a:defRPr sz="1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E7AE9867-544A-408D-B57F-8253950C342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D78FBC12-CD98-4342-910C-BE981FFA43C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571"/>
            <a:ext cx="5386202" cy="452701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内容占位符 3"/>
          <p:cNvSpPr>
            <a:spLocks noGrp="1"/>
          </p:cNvSpPr>
          <p:nvPr>
            <p:ph sz="half" idx="2"/>
          </p:nvPr>
        </p:nvSpPr>
        <p:spPr>
          <a:xfrm>
            <a:off x="6199214" y="1600571"/>
            <a:ext cx="5386202" cy="452701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1894566-CDBB-4747-8ADB-849241B487A4}"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E6467A1D-1D2C-4DAE-B7A2-96BD7E96742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469"/>
            <a:ext cx="5388321" cy="639910"/>
          </a:xfrm>
        </p:spPr>
        <p:txBody>
          <a:bodyPr anchor="b"/>
          <a:lstStyle>
            <a:lvl1pPr marL="0" indent="0">
              <a:buNone/>
              <a:defRPr sz="3200" b="1"/>
            </a:lvl1pPr>
            <a:lvl2pPr marL="609600" indent="0">
              <a:buNone/>
              <a:defRPr sz="2700" b="1"/>
            </a:lvl2pPr>
            <a:lvl3pPr marL="1219200" indent="0">
              <a:buNone/>
              <a:defRPr sz="2300" b="1"/>
            </a:lvl3pPr>
            <a:lvl4pPr marL="1828800" indent="0">
              <a:buNone/>
              <a:defRPr sz="2100" b="1"/>
            </a:lvl4pPr>
            <a:lvl5pPr marL="2438400" indent="0">
              <a:buNone/>
              <a:defRPr sz="2100" b="1"/>
            </a:lvl5pPr>
            <a:lvl6pPr marL="3048635" indent="0">
              <a:buNone/>
              <a:defRPr sz="2100" b="1"/>
            </a:lvl6pPr>
            <a:lvl7pPr marL="3658235" indent="0">
              <a:buNone/>
              <a:defRPr sz="2100" b="1"/>
            </a:lvl7pPr>
            <a:lvl8pPr marL="4267835" indent="0">
              <a:buNone/>
              <a:defRPr sz="2100" b="1"/>
            </a:lvl8pPr>
            <a:lvl9pPr marL="4877435"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5378"/>
            <a:ext cx="5388321" cy="395220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5" name="文本占位符 4"/>
          <p:cNvSpPr>
            <a:spLocks noGrp="1"/>
          </p:cNvSpPr>
          <p:nvPr>
            <p:ph type="body" sz="quarter" idx="3"/>
          </p:nvPr>
        </p:nvSpPr>
        <p:spPr>
          <a:xfrm>
            <a:off x="6194981" y="1535469"/>
            <a:ext cx="5390437" cy="639910"/>
          </a:xfrm>
        </p:spPr>
        <p:txBody>
          <a:bodyPr anchor="b"/>
          <a:lstStyle>
            <a:lvl1pPr marL="0" indent="0">
              <a:buNone/>
              <a:defRPr sz="3200" b="1"/>
            </a:lvl1pPr>
            <a:lvl2pPr marL="609600" indent="0">
              <a:buNone/>
              <a:defRPr sz="2700" b="1"/>
            </a:lvl2pPr>
            <a:lvl3pPr marL="1219200" indent="0">
              <a:buNone/>
              <a:defRPr sz="2300" b="1"/>
            </a:lvl3pPr>
            <a:lvl4pPr marL="1828800" indent="0">
              <a:buNone/>
              <a:defRPr sz="2100" b="1"/>
            </a:lvl4pPr>
            <a:lvl5pPr marL="2438400" indent="0">
              <a:buNone/>
              <a:defRPr sz="2100" b="1"/>
            </a:lvl5pPr>
            <a:lvl6pPr marL="3048635" indent="0">
              <a:buNone/>
              <a:defRPr sz="2100" b="1"/>
            </a:lvl6pPr>
            <a:lvl7pPr marL="3658235" indent="0">
              <a:buNone/>
              <a:defRPr sz="2100" b="1"/>
            </a:lvl7pPr>
            <a:lvl8pPr marL="4267835" indent="0">
              <a:buNone/>
              <a:defRPr sz="2100" b="1"/>
            </a:lvl8pPr>
            <a:lvl9pPr marL="4877435"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1" y="2175378"/>
            <a:ext cx="5390437" cy="395220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DDB408E-F028-43A8-8E63-9F1D2142566D}" type="datetimeFigureOut">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4315DF58-762D-47F3-AC34-DEC37C31991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14D2E90-AD2F-46B3-A5F2-550FD060B0B4}" type="datetimeFigureOut">
              <a:rPr lang="zh-CN" altLang="en-US" smtClean="0"/>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779BDB1E-FF05-4BA8-B0C2-85D7B9F6747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9F2F2B0-C564-4601-9A46-6D1305FA1D46}"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B4825A3F-1567-4937-ACF9-235D9BBC25C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2" y="273113"/>
            <a:ext cx="4012128" cy="1162320"/>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115"/>
            <a:ext cx="6817442" cy="5854469"/>
          </a:xfrm>
        </p:spPr>
        <p:txBody>
          <a:bodyPr/>
          <a:lstStyle>
            <a:lvl1pPr>
              <a:defRPr sz="42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文本占位符 3"/>
          <p:cNvSpPr>
            <a:spLocks noGrp="1"/>
          </p:cNvSpPr>
          <p:nvPr>
            <p:ph type="body" sz="half" idx="2"/>
          </p:nvPr>
        </p:nvSpPr>
        <p:spPr>
          <a:xfrm>
            <a:off x="609762" y="1435435"/>
            <a:ext cx="4012128"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635" indent="0">
              <a:buNone/>
              <a:defRPr sz="1200"/>
            </a:lvl6pPr>
            <a:lvl7pPr marL="3658235" indent="0">
              <a:buNone/>
              <a:defRPr sz="1200"/>
            </a:lvl7pPr>
            <a:lvl8pPr marL="4267835" indent="0">
              <a:buNone/>
              <a:defRPr sz="1200"/>
            </a:lvl8pPr>
            <a:lvl9pPr marL="4877435" indent="0">
              <a:buNone/>
              <a:defRPr sz="12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D8597DFC-9F31-4A4C-9DBD-F8C54046334A}"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30D0154A-3C34-4233-8E54-9D4F37D7768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2"/>
            <a:ext cx="7317105" cy="566870"/>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hasCustomPrompt="1"/>
          </p:nvPr>
        </p:nvSpPr>
        <p:spPr>
          <a:xfrm>
            <a:off x="2390340" y="612916"/>
            <a:ext cx="7317105" cy="4115753"/>
          </a:xfrm>
        </p:spPr>
        <p:txBody>
          <a:bodyPr rtlCol="0">
            <a:normAutofit/>
          </a:bodyPr>
          <a:lstStyle>
            <a:lvl1pPr marL="0" indent="0">
              <a:buNone/>
              <a:defRPr sz="4200"/>
            </a:lvl1pPr>
            <a:lvl2pPr marL="609600" indent="0">
              <a:buNone/>
              <a:defRPr sz="3700"/>
            </a:lvl2pPr>
            <a:lvl3pPr marL="1219200" indent="0">
              <a:buNone/>
              <a:defRPr sz="3200"/>
            </a:lvl3pPr>
            <a:lvl4pPr marL="1828800" indent="0">
              <a:buNone/>
              <a:defRPr sz="2700"/>
            </a:lvl4pPr>
            <a:lvl5pPr marL="2438400" indent="0">
              <a:buNone/>
              <a:defRPr sz="2700"/>
            </a:lvl5pPr>
            <a:lvl6pPr marL="3048635" indent="0">
              <a:buNone/>
              <a:defRPr sz="2700"/>
            </a:lvl6pPr>
            <a:lvl7pPr marL="3658235" indent="0">
              <a:buNone/>
              <a:defRPr sz="2700"/>
            </a:lvl7pPr>
            <a:lvl8pPr marL="4267835" indent="0">
              <a:buNone/>
              <a:defRPr sz="2700"/>
            </a:lvl8pPr>
            <a:lvl9pPr marL="4877435" indent="0">
              <a:buNone/>
              <a:defRPr sz="2700"/>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2390340" y="5368580"/>
            <a:ext cx="7317105" cy="8050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635" indent="0">
              <a:buNone/>
              <a:defRPr sz="1200"/>
            </a:lvl6pPr>
            <a:lvl7pPr marL="3658235" indent="0">
              <a:buNone/>
              <a:defRPr sz="1200"/>
            </a:lvl7pPr>
            <a:lvl8pPr marL="4267835" indent="0">
              <a:buNone/>
              <a:defRPr sz="1200"/>
            </a:lvl8pPr>
            <a:lvl9pPr marL="4877435" indent="0">
              <a:buNone/>
              <a:defRPr sz="12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5FBBDF5C-1C01-4428-A86A-DA9E70190108}"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8739875" y="6357822"/>
            <a:ext cx="2845541" cy="365210"/>
          </a:xfrm>
          <a:prstGeom prst="rect">
            <a:avLst/>
          </a:prstGeom>
        </p:spPr>
        <p:txBody>
          <a:bodyPr lIns="121935" tIns="60968" rIns="121935" bIns="60968"/>
          <a:lstStyle>
            <a:lvl1pPr>
              <a:defRPr/>
            </a:lvl1pPr>
          </a:lstStyle>
          <a:p>
            <a:pPr>
              <a:defRPr/>
            </a:pPr>
            <a:fld id="{B6FC9530-9C5B-439D-834A-D1F9C2B248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056" name="标题占位符 1"/>
          <p:cNvSpPr>
            <a:spLocks noGrp="1"/>
          </p:cNvSpPr>
          <p:nvPr>
            <p:ph type="title"/>
          </p:nvPr>
        </p:nvSpPr>
        <p:spPr bwMode="auto">
          <a:xfrm>
            <a:off x="609759" y="274702"/>
            <a:ext cx="10975658" cy="1143265"/>
          </a:xfrm>
          <a:prstGeom prst="rect">
            <a:avLst/>
          </a:prstGeom>
          <a:noFill/>
          <a:ln w="9525">
            <a:noFill/>
            <a:miter lim="800000"/>
          </a:ln>
        </p:spPr>
        <p:txBody>
          <a:bodyPr vert="horz" wrap="square" lIns="121935" tIns="60968" rIns="121935" bIns="60968" numCol="1" anchor="ctr" anchorCtr="0" compatLnSpc="1"/>
          <a:lstStyle/>
          <a:p>
            <a:pPr lvl="0"/>
            <a:r>
              <a:rPr lang="zh-CN" altLang="en-US" smtClean="0"/>
              <a:t>单击此处编辑母版标题样式</a:t>
            </a:r>
            <a:endParaRPr lang="zh-CN" altLang="en-US" smtClean="0"/>
          </a:p>
        </p:txBody>
      </p:sp>
      <p:sp>
        <p:nvSpPr>
          <p:cNvPr id="2057" name="文本占位符 2"/>
          <p:cNvSpPr>
            <a:spLocks noGrp="1"/>
          </p:cNvSpPr>
          <p:nvPr>
            <p:ph type="body" idx="1"/>
          </p:nvPr>
        </p:nvSpPr>
        <p:spPr bwMode="auto">
          <a:xfrm>
            <a:off x="609759" y="1600571"/>
            <a:ext cx="10975658" cy="4527011"/>
          </a:xfrm>
          <a:prstGeom prst="rect">
            <a:avLst/>
          </a:prstGeom>
          <a:noFill/>
          <a:ln w="9525">
            <a:noFill/>
            <a:miter lim="800000"/>
          </a:ln>
        </p:spPr>
        <p:txBody>
          <a:bodyPr vert="horz" wrap="square" lIns="121935" tIns="60968" rIns="121935" bIns="60968"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759" y="6357822"/>
            <a:ext cx="2845541" cy="365210"/>
          </a:xfrm>
          <a:prstGeom prst="rect">
            <a:avLst/>
          </a:prstGeom>
        </p:spPr>
        <p:txBody>
          <a:bodyPr vert="horz" lIns="121935" tIns="60968" rIns="121935" bIns="60968" rtlCol="0" anchor="ctr"/>
          <a:lstStyle>
            <a:lvl1pPr algn="l" fontAlgn="auto">
              <a:spcBef>
                <a:spcPts val="0"/>
              </a:spcBef>
              <a:spcAft>
                <a:spcPts val="0"/>
              </a:spcAft>
              <a:defRPr sz="1600">
                <a:solidFill>
                  <a:schemeClr val="tx1">
                    <a:tint val="75000"/>
                  </a:schemeClr>
                </a:solidFill>
                <a:latin typeface="+mn-lt"/>
                <a:ea typeface="+mn-ea"/>
              </a:defRPr>
            </a:lvl1pPr>
          </a:lstStyle>
          <a:p>
            <a:pPr>
              <a:defRPr/>
            </a:pPr>
            <a:fld id="{62EBF984-380B-4428-9E4F-232A42650373}" type="datetimeFigureOut">
              <a:rPr lang="zh-CN" altLang="en-US" smtClean="0"/>
            </a:fld>
            <a:endParaRPr lang="zh-CN" altLang="en-US"/>
          </a:p>
        </p:txBody>
      </p:sp>
      <p:sp>
        <p:nvSpPr>
          <p:cNvPr id="5" name="页脚占位符 4"/>
          <p:cNvSpPr>
            <a:spLocks noGrp="1"/>
          </p:cNvSpPr>
          <p:nvPr>
            <p:ph type="ftr" sz="quarter" idx="3"/>
          </p:nvPr>
        </p:nvSpPr>
        <p:spPr>
          <a:xfrm>
            <a:off x="4166686" y="6357822"/>
            <a:ext cx="3861805" cy="365210"/>
          </a:xfrm>
          <a:prstGeom prst="rect">
            <a:avLst/>
          </a:prstGeom>
        </p:spPr>
        <p:txBody>
          <a:bodyPr vert="horz" lIns="121935" tIns="60968" rIns="121935" bIns="60968" rtlCol="0" anchor="ctr"/>
          <a:lstStyle>
            <a:lvl1pPr algn="ctr" fontAlgn="auto">
              <a:spcBef>
                <a:spcPts val="0"/>
              </a:spcBef>
              <a:spcAft>
                <a:spcPts val="0"/>
              </a:spcAft>
              <a:defRPr sz="1600">
                <a:solidFill>
                  <a:schemeClr val="tx1">
                    <a:tint val="75000"/>
                  </a:schemeClr>
                </a:solidFill>
                <a:latin typeface="+mn-lt"/>
                <a:ea typeface="+mn-ea"/>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1" fontAlgn="base" hangingPunct="1">
        <a:spcBef>
          <a:spcPct val="0"/>
        </a:spcBef>
        <a:spcAft>
          <a:spcPct val="0"/>
        </a:spcAft>
        <a:defRPr sz="5900" kern="1200">
          <a:solidFill>
            <a:schemeClr val="tx1"/>
          </a:solidFill>
          <a:latin typeface="+mj-lt"/>
          <a:ea typeface="+mj-ea"/>
          <a:cs typeface="+mj-cs"/>
        </a:defRPr>
      </a:lvl1pPr>
      <a:lvl2pPr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eaLnBrk="1" fontAlgn="base" hangingPunct="1">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eaLnBrk="1" fontAlgn="base" hangingPunct="1">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90600" indent="-381000" algn="l" rtl="0" eaLnBrk="1" fontAlgn="base" hangingPunct="1">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743835" indent="-304800" algn="l"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3534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0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6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300" kern="1200">
          <a:solidFill>
            <a:schemeClr val="tx1"/>
          </a:solidFill>
          <a:latin typeface="+mn-lt"/>
          <a:ea typeface="+mn-ea"/>
          <a:cs typeface="+mn-cs"/>
        </a:defRPr>
      </a:lvl1pPr>
      <a:lvl2pPr marL="609600" algn="l" defTabSz="1219200" rtl="0" eaLnBrk="1" latinLnBrk="0" hangingPunct="1">
        <a:defRPr sz="2300" kern="1200">
          <a:solidFill>
            <a:schemeClr val="tx1"/>
          </a:solidFill>
          <a:latin typeface="+mn-lt"/>
          <a:ea typeface="+mn-ea"/>
          <a:cs typeface="+mn-cs"/>
        </a:defRPr>
      </a:lvl2pPr>
      <a:lvl3pPr marL="1219200" algn="l" defTabSz="1219200" rtl="0" eaLnBrk="1" latinLnBrk="0" hangingPunct="1">
        <a:defRPr sz="2300" kern="1200">
          <a:solidFill>
            <a:schemeClr val="tx1"/>
          </a:solidFill>
          <a:latin typeface="+mn-lt"/>
          <a:ea typeface="+mn-ea"/>
          <a:cs typeface="+mn-cs"/>
        </a:defRPr>
      </a:lvl3pPr>
      <a:lvl4pPr marL="1828800" algn="l" defTabSz="1219200" rtl="0" eaLnBrk="1" latinLnBrk="0" hangingPunct="1">
        <a:defRPr sz="2300" kern="1200">
          <a:solidFill>
            <a:schemeClr val="tx1"/>
          </a:solidFill>
          <a:latin typeface="+mn-lt"/>
          <a:ea typeface="+mn-ea"/>
          <a:cs typeface="+mn-cs"/>
        </a:defRPr>
      </a:lvl4pPr>
      <a:lvl5pPr marL="2438400" algn="l" defTabSz="1219200" rtl="0" eaLnBrk="1" latinLnBrk="0" hangingPunct="1">
        <a:defRPr sz="2300" kern="1200">
          <a:solidFill>
            <a:schemeClr val="tx1"/>
          </a:solidFill>
          <a:latin typeface="+mn-lt"/>
          <a:ea typeface="+mn-ea"/>
          <a:cs typeface="+mn-cs"/>
        </a:defRPr>
      </a:lvl5pPr>
      <a:lvl6pPr marL="3048635" algn="l" defTabSz="1219200" rtl="0" eaLnBrk="1" latinLnBrk="0" hangingPunct="1">
        <a:defRPr sz="2300" kern="1200">
          <a:solidFill>
            <a:schemeClr val="tx1"/>
          </a:solidFill>
          <a:latin typeface="+mn-lt"/>
          <a:ea typeface="+mn-ea"/>
          <a:cs typeface="+mn-cs"/>
        </a:defRPr>
      </a:lvl6pPr>
      <a:lvl7pPr marL="3658235" algn="l" defTabSz="1219200" rtl="0" eaLnBrk="1" latinLnBrk="0" hangingPunct="1">
        <a:defRPr sz="2300" kern="1200">
          <a:solidFill>
            <a:schemeClr val="tx1"/>
          </a:solidFill>
          <a:latin typeface="+mn-lt"/>
          <a:ea typeface="+mn-ea"/>
          <a:cs typeface="+mn-cs"/>
        </a:defRPr>
      </a:lvl7pPr>
      <a:lvl8pPr marL="4267835" algn="l" defTabSz="1219200" rtl="0" eaLnBrk="1" latinLnBrk="0" hangingPunct="1">
        <a:defRPr sz="2300" kern="1200">
          <a:solidFill>
            <a:schemeClr val="tx1"/>
          </a:solidFill>
          <a:latin typeface="+mn-lt"/>
          <a:ea typeface="+mn-ea"/>
          <a:cs typeface="+mn-cs"/>
        </a:defRPr>
      </a:lvl8pPr>
      <a:lvl9pPr marL="4877435" algn="l" defTabSz="121920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ter\Desktop\未标题-1.jpg未标题-1"/>
          <p:cNvPicPr>
            <a:picLocks noChangeAspect="1" noChangeArrowheads="1"/>
          </p:cNvPicPr>
          <p:nvPr/>
        </p:nvPicPr>
        <p:blipFill>
          <a:blip r:embed="rId1"/>
          <a:srcRect/>
          <a:stretch>
            <a:fillRect/>
          </a:stretch>
        </p:blipFill>
        <p:spPr bwMode="auto">
          <a:xfrm>
            <a:off x="8573" y="7620"/>
            <a:ext cx="12177395" cy="6844665"/>
          </a:xfrm>
          <a:prstGeom prst="rect">
            <a:avLst/>
          </a:prstGeom>
          <a:noFill/>
        </p:spPr>
      </p:pic>
      <p:sp>
        <p:nvSpPr>
          <p:cNvPr id="4" name="标题 19"/>
          <p:cNvSpPr txBox="1"/>
          <p:nvPr>
            <p:custDataLst>
              <p:tags r:id="rId2"/>
            </p:custDataLst>
          </p:nvPr>
        </p:nvSpPr>
        <p:spPr bwMode="auto">
          <a:xfrm>
            <a:off x="445412" y="2529442"/>
            <a:ext cx="6228522" cy="864504"/>
          </a:xfrm>
          <a:prstGeom prst="rect">
            <a:avLst/>
          </a:prstGeom>
          <a:noFill/>
          <a:ln w="9525">
            <a:noFill/>
            <a:miter lim="800000"/>
          </a:ln>
        </p:spPr>
        <p:txBody>
          <a:bodyPr vert="horz" wrap="square" lIns="121935" tIns="60968" rIns="121935" bIns="60968" numCol="1" anchor="ctr" anchorCtr="0" compatLnSpc="1">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lnSpc>
                <a:spcPct val="120000"/>
              </a:lnSpc>
            </a:pPr>
            <a:r>
              <a:rPr lang="en-US" altLang="zh-CN" sz="6000" b="1" dirty="0" smtClean="0">
                <a:latin typeface="微软雅黑" panose="020B0503020204020204" pitchFamily="34" charset="-122"/>
                <a:ea typeface="微软雅黑" panose="020B0503020204020204" pitchFamily="34" charset="-122"/>
              </a:rPr>
              <a:t>AI Stick</a:t>
            </a:r>
            <a:endParaRPr lang="en-US" altLang="zh-CN" sz="6000" b="1" dirty="0" smtClean="0">
              <a:latin typeface="微软雅黑" panose="020B0503020204020204" pitchFamily="34" charset="-122"/>
              <a:ea typeface="微软雅黑" panose="020B0503020204020204" pitchFamily="34" charset="-122"/>
            </a:endParaRPr>
          </a:p>
        </p:txBody>
      </p:sp>
      <p:sp>
        <p:nvSpPr>
          <p:cNvPr id="5" name="副标题 20"/>
          <p:cNvSpPr txBox="1"/>
          <p:nvPr>
            <p:custDataLst>
              <p:tags r:id="rId3"/>
            </p:custDataLst>
          </p:nvPr>
        </p:nvSpPr>
        <p:spPr bwMode="auto">
          <a:xfrm>
            <a:off x="469265" y="3923030"/>
            <a:ext cx="7186295" cy="511175"/>
          </a:xfrm>
          <a:prstGeom prst="rect">
            <a:avLst/>
          </a:prstGeom>
          <a:noFill/>
          <a:ln w="9525">
            <a:noFill/>
            <a:miter lim="800000"/>
          </a:ln>
        </p:spPr>
        <p:txBody>
          <a:bodyPr vert="horz" wrap="square" lIns="121935" tIns="60968" rIns="121935" bIns="60968" numCol="1" anchor="t" anchorCtr="0" compatLnSpc="1">
            <a:no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Easy to learn and use, accelerate the industrialization of artificial intelligence, and let the public become an expert in </a:t>
            </a:r>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rPr>
              <a:t>AI</a:t>
            </a:r>
            <a:endPar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7" name="图片 6" descr="cropped-GTI-Logo_Small"/>
          <p:cNvPicPr>
            <a:picLocks noChangeAspect="1"/>
          </p:cNvPicPr>
          <p:nvPr/>
        </p:nvPicPr>
        <p:blipFill>
          <a:blip r:embed="rId4" cstate="print"/>
          <a:stretch>
            <a:fillRect/>
          </a:stretch>
        </p:blipFill>
        <p:spPr>
          <a:xfrm>
            <a:off x="2186715" y="350442"/>
            <a:ext cx="1787779" cy="478478"/>
          </a:xfrm>
          <a:prstGeom prst="rect">
            <a:avLst/>
          </a:prstGeom>
        </p:spPr>
      </p:pic>
      <p:cxnSp>
        <p:nvCxnSpPr>
          <p:cNvPr id="13" name="直接连接符 12"/>
          <p:cNvCxnSpPr/>
          <p:nvPr/>
        </p:nvCxnSpPr>
        <p:spPr>
          <a:xfrm>
            <a:off x="580676" y="3657911"/>
            <a:ext cx="6449516" cy="0"/>
          </a:xfrm>
          <a:prstGeom prst="line">
            <a:avLst/>
          </a:prstGeom>
          <a:ln w="38100">
            <a:solidFill>
              <a:srgbClr val="DC3240"/>
            </a:solidFill>
          </a:ln>
        </p:spPr>
        <p:style>
          <a:lnRef idx="1">
            <a:schemeClr val="accent2"/>
          </a:lnRef>
          <a:fillRef idx="0">
            <a:schemeClr val="accent2"/>
          </a:fillRef>
          <a:effectRef idx="0">
            <a:schemeClr val="accent2"/>
          </a:effectRef>
          <a:fontRef idx="minor">
            <a:schemeClr val="tx1"/>
          </a:fontRef>
        </p:style>
      </p:cxnSp>
      <p:pic>
        <p:nvPicPr>
          <p:cNvPr id="3" name="图片 2" descr="QQ图片20181119155039"/>
          <p:cNvPicPr>
            <a:picLocks noChangeAspect="1"/>
          </p:cNvPicPr>
          <p:nvPr/>
        </p:nvPicPr>
        <p:blipFill>
          <a:blip r:embed="rId5"/>
          <a:stretch>
            <a:fillRect/>
          </a:stretch>
        </p:blipFill>
        <p:spPr>
          <a:xfrm>
            <a:off x="245745" y="300990"/>
            <a:ext cx="1579880" cy="5772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descr="timg"/>
          <p:cNvPicPr>
            <a:picLocks noChangeAspect="1"/>
          </p:cNvPicPr>
          <p:nvPr/>
        </p:nvPicPr>
        <p:blipFill>
          <a:blip r:embed="rId1" cstate="print"/>
          <a:stretch>
            <a:fillRect/>
          </a:stretch>
        </p:blipFill>
        <p:spPr>
          <a:xfrm>
            <a:off x="8422678" y="3775832"/>
            <a:ext cx="2971234" cy="2210247"/>
          </a:xfrm>
          <a:prstGeom prst="rect">
            <a:avLst/>
          </a:prstGeom>
          <a:noFill/>
          <a:ln w="9525">
            <a:noFill/>
          </a:ln>
        </p:spPr>
      </p:pic>
      <p:pic>
        <p:nvPicPr>
          <p:cNvPr id="19" name="图片 16"/>
          <p:cNvPicPr>
            <a:picLocks noChangeAspect="1"/>
          </p:cNvPicPr>
          <p:nvPr/>
        </p:nvPicPr>
        <p:blipFill>
          <a:blip r:embed="rId2" cstate="print"/>
          <a:stretch>
            <a:fillRect/>
          </a:stretch>
        </p:blipFill>
        <p:spPr>
          <a:xfrm>
            <a:off x="8422678" y="1523277"/>
            <a:ext cx="2971234" cy="2210247"/>
          </a:xfrm>
          <a:prstGeom prst="rect">
            <a:avLst/>
          </a:prstGeom>
          <a:noFill/>
          <a:ln w="9525">
            <a:noFill/>
          </a:ln>
        </p:spPr>
      </p:pic>
      <p:pic>
        <p:nvPicPr>
          <p:cNvPr id="20" name="图片 17"/>
          <p:cNvPicPr>
            <a:picLocks noChangeAspect="1"/>
          </p:cNvPicPr>
          <p:nvPr/>
        </p:nvPicPr>
        <p:blipFill>
          <a:blip r:embed="rId3" cstate="print"/>
          <a:stretch>
            <a:fillRect/>
          </a:stretch>
        </p:blipFill>
        <p:spPr>
          <a:xfrm>
            <a:off x="5402179" y="3775898"/>
            <a:ext cx="2981381" cy="2208994"/>
          </a:xfrm>
          <a:prstGeom prst="rect">
            <a:avLst/>
          </a:prstGeom>
          <a:noFill/>
          <a:ln w="9525">
            <a:noFill/>
          </a:ln>
        </p:spPr>
      </p:pic>
      <p:pic>
        <p:nvPicPr>
          <p:cNvPr id="22" name="图片 18"/>
          <p:cNvPicPr>
            <a:picLocks noChangeAspect="1"/>
          </p:cNvPicPr>
          <p:nvPr/>
        </p:nvPicPr>
        <p:blipFill>
          <a:blip r:embed="rId4" cstate="print"/>
          <a:stretch>
            <a:fillRect/>
          </a:stretch>
        </p:blipFill>
        <p:spPr>
          <a:xfrm>
            <a:off x="5402179" y="1523277"/>
            <a:ext cx="2981381" cy="2210247"/>
          </a:xfrm>
          <a:prstGeom prst="rect">
            <a:avLst/>
          </a:prstGeom>
          <a:noFill/>
          <a:ln w="9525">
            <a:noFill/>
          </a:ln>
        </p:spPr>
      </p:pic>
      <p:sp>
        <p:nvSpPr>
          <p:cNvPr id="24" name="文本框 15"/>
          <p:cNvSpPr txBox="1"/>
          <p:nvPr/>
        </p:nvSpPr>
        <p:spPr>
          <a:xfrm>
            <a:off x="3857307" y="286928"/>
            <a:ext cx="4480560" cy="583565"/>
          </a:xfrm>
          <a:prstGeom prst="rect">
            <a:avLst/>
          </a:prstGeom>
          <a:noFill/>
        </p:spPr>
        <p:txBody>
          <a:bodyPr wrap="none" rtlCol="0" anchor="t">
            <a:spAutoFit/>
          </a:bodyPr>
          <a:lstStyle/>
          <a:p>
            <a:pPr algn="ctr"/>
            <a:r>
              <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Application direction</a:t>
            </a:r>
            <a:endPar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15950" y="1488440"/>
            <a:ext cx="4604385" cy="4399915"/>
          </a:xfrm>
          <a:prstGeom prst="rect">
            <a:avLst/>
          </a:prstGeom>
          <a:noFill/>
        </p:spPr>
        <p:txBody>
          <a:bodyPr wrap="square" rtlCol="0">
            <a:spAutoFit/>
          </a:bodyPr>
          <a:p>
            <a:pPr marL="342900" indent="-342900">
              <a:buFont typeface="Wingdings" panose="05000000000000000000" charset="0"/>
              <a:buChar char="l"/>
            </a:pPr>
            <a:r>
              <a:rPr lang="zh-CN" altLang="en-US" sz="2000"/>
              <a:t>Moving edge calculation</a:t>
            </a:r>
            <a:endParaRPr lang="zh-CN" altLang="en-US" sz="2000"/>
          </a:p>
          <a:p>
            <a:pPr marL="342900" indent="-342900">
              <a:buFont typeface="Wingdings" panose="05000000000000000000" charset="0"/>
              <a:buChar char="l"/>
            </a:pPr>
            <a:r>
              <a:rPr lang="zh-CN" altLang="en-US" sz="2000"/>
              <a:t>Intelligent monitoring</a:t>
            </a:r>
            <a:endParaRPr lang="zh-CN" altLang="en-US" sz="2000"/>
          </a:p>
          <a:p>
            <a:pPr marL="342900" indent="-342900">
              <a:buFont typeface="Wingdings" panose="05000000000000000000" charset="0"/>
              <a:buChar char="l"/>
            </a:pPr>
            <a:r>
              <a:rPr lang="zh-CN" altLang="en-US" sz="2000"/>
              <a:t>Smart toys and robots</a:t>
            </a:r>
            <a:endParaRPr lang="zh-CN" altLang="en-US" sz="2000"/>
          </a:p>
          <a:p>
            <a:pPr marL="342900" indent="-342900">
              <a:buFont typeface="Wingdings" panose="05000000000000000000" charset="0"/>
              <a:buChar char="l"/>
            </a:pPr>
            <a:r>
              <a:rPr lang="zh-CN" altLang="en-US" sz="2000"/>
              <a:t>Smart home</a:t>
            </a:r>
            <a:endParaRPr lang="zh-CN" altLang="en-US" sz="2000"/>
          </a:p>
          <a:p>
            <a:pPr marL="342900" indent="-342900">
              <a:buFont typeface="Wingdings" panose="05000000000000000000" charset="0"/>
              <a:buChar char="l"/>
            </a:pPr>
            <a:r>
              <a:rPr lang="zh-CN" altLang="en-US" sz="2000"/>
              <a:t>Virtual reality and augmented reality</a:t>
            </a:r>
            <a:endParaRPr lang="zh-CN" altLang="en-US" sz="2000"/>
          </a:p>
          <a:p>
            <a:pPr marL="342900" indent="-342900">
              <a:buFont typeface="Wingdings" panose="05000000000000000000" charset="0"/>
              <a:buChar char="l"/>
            </a:pPr>
            <a:r>
              <a:rPr lang="zh-CN" altLang="en-US" sz="2000"/>
              <a:t>Face detection and recognition</a:t>
            </a:r>
            <a:endParaRPr lang="zh-CN" altLang="en-US" sz="2000"/>
          </a:p>
          <a:p>
            <a:pPr marL="342900" indent="-342900">
              <a:buFont typeface="Wingdings" panose="05000000000000000000" charset="0"/>
              <a:buChar char="l"/>
            </a:pPr>
            <a:r>
              <a:rPr lang="zh-CN" altLang="en-US" sz="2000"/>
              <a:t>Speech Recognition</a:t>
            </a:r>
            <a:endParaRPr lang="zh-CN" altLang="en-US" sz="2000"/>
          </a:p>
          <a:p>
            <a:pPr marL="342900" indent="-342900">
              <a:buFont typeface="Wingdings" panose="05000000000000000000" charset="0"/>
              <a:buChar char="l"/>
            </a:pPr>
            <a:r>
              <a:rPr lang="zh-CN" altLang="en-US" sz="2000"/>
              <a:t>Natural language processing</a:t>
            </a:r>
            <a:endParaRPr lang="zh-CN" altLang="en-US" sz="2000"/>
          </a:p>
          <a:p>
            <a:pPr marL="342900" indent="-342900">
              <a:buFont typeface="Wingdings" panose="05000000000000000000" charset="0"/>
              <a:buChar char="l"/>
            </a:pPr>
            <a:r>
              <a:rPr lang="zh-CN" altLang="en-US" sz="2000"/>
              <a:t>Embedded deep learning device</a:t>
            </a:r>
            <a:endParaRPr lang="zh-CN" altLang="en-US" sz="2000"/>
          </a:p>
          <a:p>
            <a:pPr marL="342900" indent="-342900">
              <a:buFont typeface="Wingdings" panose="05000000000000000000" charset="0"/>
              <a:buChar char="l"/>
            </a:pPr>
            <a:r>
              <a:rPr lang="zh-CN" altLang="en-US" sz="2000"/>
              <a:t>Cloud Machine Learning and Deep Learning System</a:t>
            </a:r>
            <a:endParaRPr lang="zh-CN" altLang="en-US" sz="2000"/>
          </a:p>
          <a:p>
            <a:pPr marL="342900" indent="-342900">
              <a:buFont typeface="Wingdings" panose="05000000000000000000" charset="0"/>
              <a:buChar char="l"/>
            </a:pPr>
            <a:r>
              <a:rPr lang="zh-CN" altLang="en-US" sz="2000"/>
              <a:t>Artificial intelligence data center server</a:t>
            </a:r>
            <a:endParaRPr lang="zh-CN" altLang="en-US" sz="2000"/>
          </a:p>
          <a:p>
            <a:pPr marL="342900" indent="-342900">
              <a:buFont typeface="Wingdings" panose="05000000000000000000" charset="0"/>
              <a:buChar char="l"/>
            </a:pPr>
            <a:r>
              <a:rPr lang="zh-CN" altLang="en-US" sz="2000"/>
              <a:t>Advanced assisted driving and autonomous driving</a:t>
            </a:r>
            <a:endParaRPr lang="zh-CN" alt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2"/>
          <p:cNvSpPr txBox="1"/>
          <p:nvPr/>
        </p:nvSpPr>
        <p:spPr>
          <a:xfrm>
            <a:off x="1959797" y="5078514"/>
            <a:ext cx="3714329" cy="445135"/>
          </a:xfrm>
          <a:prstGeom prst="rect">
            <a:avLst/>
          </a:prstGeom>
          <a:solidFill>
            <a:srgbClr val="DC3240"/>
          </a:solidFill>
        </p:spPr>
        <p:txBody>
          <a:bodyPr wrap="square" rtlCol="0" anchor="t">
            <a:spAutoFit/>
          </a:bodyPr>
          <a:lstStyle/>
          <a:p>
            <a:pPr algn="ctr"/>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AI Stick+PC</a:t>
            </a:r>
            <a:endPar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3"/>
          <p:cNvSpPr txBox="1"/>
          <p:nvPr/>
        </p:nvSpPr>
        <p:spPr>
          <a:xfrm>
            <a:off x="6648951" y="5077433"/>
            <a:ext cx="3714329" cy="798830"/>
          </a:xfrm>
          <a:prstGeom prst="rect">
            <a:avLst/>
          </a:prstGeom>
          <a:solidFill>
            <a:srgbClr val="DC3240"/>
          </a:solidFill>
        </p:spPr>
        <p:txBody>
          <a:bodyPr wrap="square" rtlCol="0" anchor="t">
            <a:spAutoFit/>
          </a:bodyPr>
          <a:lstStyle/>
          <a:p>
            <a:pPr algn="ctr"/>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AI Stick+ARM</a:t>
            </a:r>
            <a:r>
              <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Development board</a:t>
            </a:r>
            <a:endParaRPr lang="en-US" altLang="zh-CN"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15"/>
          <p:cNvSpPr txBox="1"/>
          <p:nvPr/>
        </p:nvSpPr>
        <p:spPr>
          <a:xfrm>
            <a:off x="3857307" y="286928"/>
            <a:ext cx="4480560" cy="583565"/>
          </a:xfrm>
          <a:prstGeom prst="rect">
            <a:avLst/>
          </a:prstGeom>
          <a:noFill/>
        </p:spPr>
        <p:txBody>
          <a:bodyPr wrap="none" rtlCol="0" anchor="t">
            <a:spAutoFit/>
          </a:bodyPr>
          <a:lstStyle/>
          <a:p>
            <a:pPr algn="ctr"/>
            <a:r>
              <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Application direction</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3" name="文本框 16"/>
          <p:cNvSpPr txBox="1"/>
          <p:nvPr/>
        </p:nvSpPr>
        <p:spPr>
          <a:xfrm>
            <a:off x="708025" y="1431290"/>
            <a:ext cx="5742305" cy="583565"/>
          </a:xfrm>
          <a:prstGeom prst="rect">
            <a:avLst/>
          </a:prstGeom>
          <a:noFill/>
        </p:spPr>
        <p:txBody>
          <a:bodyPr wrap="square" rtlCol="0" anchor="t">
            <a:spAutoFit/>
          </a:bodyPr>
          <a:lstStyle/>
          <a:p>
            <a:r>
              <a:rPr lang="zh-CN" altLang="en-US" sz="3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Development model</a:t>
            </a:r>
            <a:endParaRPr lang="zh-CN" altLang="en-US" sz="3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871845" y="3219450"/>
            <a:ext cx="579120" cy="1106805"/>
          </a:xfrm>
          <a:prstGeom prst="rect">
            <a:avLst/>
          </a:prstGeom>
          <a:noFill/>
        </p:spPr>
        <p:txBody>
          <a:bodyPr wrap="none" rtlCol="0" anchor="t">
            <a:spAutoFit/>
          </a:bodyPr>
          <a:p>
            <a:r>
              <a:rPr lang="en-US" altLang="zh-CN" sz="66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66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959610" y="2386965"/>
            <a:ext cx="3714115" cy="2771140"/>
          </a:xfrm>
          <a:prstGeom prst="rect">
            <a:avLst/>
          </a:prstGeom>
        </p:spPr>
      </p:pic>
      <p:pic>
        <p:nvPicPr>
          <p:cNvPr id="4" name="图片 3"/>
          <p:cNvPicPr>
            <a:picLocks noChangeAspect="1"/>
          </p:cNvPicPr>
          <p:nvPr/>
        </p:nvPicPr>
        <p:blipFill>
          <a:blip r:embed="rId2"/>
          <a:stretch>
            <a:fillRect/>
          </a:stretch>
        </p:blipFill>
        <p:spPr>
          <a:xfrm>
            <a:off x="6649085" y="2306320"/>
            <a:ext cx="3714115" cy="27711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4382513" y="2660073"/>
            <a:ext cx="6292023" cy="1003546"/>
          </a:xfrm>
        </p:spPr>
        <p:txBody>
          <a:bodyPr>
            <a:normAutofit fontScale="90000"/>
          </a:bodyPr>
          <a:lstStyle/>
          <a:p>
            <a:r>
              <a:rPr lang="en-US" altLang="zh-CN" dirty="0" smtClean="0">
                <a:solidFill>
                  <a:schemeClr val="bg1">
                    <a:lumMod val="10000"/>
                  </a:schemeClr>
                </a:solidFill>
                <a:cs typeface="微软雅黑" panose="020B0503020204020204" pitchFamily="34" charset="-122"/>
                <a:sym typeface="宋体" panose="02010600030101010101" pitchFamily="2" charset="-122"/>
              </a:rPr>
              <a:t>Orange Pi AI Application</a:t>
            </a:r>
            <a:endParaRPr lang="zh-CN" altLang="en-US"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3" name="组合 19"/>
          <p:cNvGrpSpPr/>
          <p:nvPr/>
        </p:nvGrpSpPr>
        <p:grpSpPr>
          <a:xfrm>
            <a:off x="1623357" y="2093880"/>
            <a:ext cx="2084522" cy="2084522"/>
            <a:chOff x="1562100" y="1968500"/>
            <a:chExt cx="558800" cy="558800"/>
          </a:xfrm>
        </p:grpSpPr>
        <p:sp>
          <p:nvSpPr>
            <p:cNvPr id="21" name="椭圆 20"/>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TextBox 21"/>
            <p:cNvSpPr txBox="1"/>
            <p:nvPr/>
          </p:nvSpPr>
          <p:spPr>
            <a:xfrm>
              <a:off x="1650447" y="2018410"/>
              <a:ext cx="382106" cy="420780"/>
            </a:xfrm>
            <a:prstGeom prst="rect">
              <a:avLst/>
            </a:prstGeom>
            <a:noFill/>
          </p:spPr>
          <p:txBody>
            <a:bodyPr wrap="none" rtlCol="0">
              <a:spAutoFit/>
            </a:bodyPr>
            <a:lstStyle/>
            <a:p>
              <a:pPr algn="ctr"/>
              <a:r>
                <a:rPr lang="en-US" altLang="zh-CN" sz="9600" b="1" dirty="0" smtClean="0">
                  <a:solidFill>
                    <a:schemeClr val="bg1"/>
                  </a:solidFill>
                  <a:latin typeface="黑体" panose="02010609060101010101" pitchFamily="49" charset="-122"/>
                  <a:ea typeface="黑体" panose="02010609060101010101" pitchFamily="49" charset="-122"/>
                </a:rPr>
                <a:t>03</a:t>
              </a:r>
              <a:endParaRPr lang="zh-CN" altLang="en-US" sz="9600" b="1" dirty="0">
                <a:solidFill>
                  <a:schemeClr val="bg1"/>
                </a:solidFill>
                <a:latin typeface="黑体" panose="02010609060101010101" pitchFamily="49" charset="-122"/>
                <a:ea typeface="黑体" panose="02010609060101010101" pitchFamily="49" charset="-122"/>
              </a:endParaRPr>
            </a:p>
          </p:txBody>
        </p:sp>
      </p:grpSp>
      <p:cxnSp>
        <p:nvCxnSpPr>
          <p:cNvPr id="7" name="直接连接符 6"/>
          <p:cNvCxnSpPr/>
          <p:nvPr/>
        </p:nvCxnSpPr>
        <p:spPr>
          <a:xfrm>
            <a:off x="4489392" y="3663619"/>
            <a:ext cx="4868364" cy="0"/>
          </a:xfrm>
          <a:prstGeom prst="line">
            <a:avLst/>
          </a:prstGeom>
          <a:ln w="38100">
            <a:solidFill>
              <a:srgbClr val="DC324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右箭头 23"/>
          <p:cNvSpPr/>
          <p:nvPr/>
        </p:nvSpPr>
        <p:spPr>
          <a:xfrm>
            <a:off x="920751" y="1131199"/>
            <a:ext cx="9991892" cy="1030715"/>
          </a:xfrm>
          <a:prstGeom prst="rightArrow">
            <a:avLst/>
          </a:prstGeom>
          <a:solidFill>
            <a:schemeClr val="bg1">
              <a:lumMod val="1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文本框 6"/>
          <p:cNvSpPr txBox="1"/>
          <p:nvPr/>
        </p:nvSpPr>
        <p:spPr>
          <a:xfrm>
            <a:off x="1767127" y="1911794"/>
            <a:ext cx="1631315" cy="458908"/>
          </a:xfrm>
          <a:prstGeom prst="rect">
            <a:avLst/>
          </a:prstGeom>
          <a:noFill/>
        </p:spPr>
        <p:txBody>
          <a:bodyPr wrap="square" rtlCol="0" anchor="t">
            <a:spAutoFit/>
          </a:bodyPr>
          <a:lstStyle/>
          <a:p>
            <a:pPr>
              <a:lnSpc>
                <a:spcPct val="150000"/>
              </a:lnSpc>
              <a:buFont typeface="Wingdings" panose="05000000000000000000" charset="0"/>
            </a:pPr>
            <a:r>
              <a:rPr lang="en-US" altLang="zh-CN" sz="1800" b="1" dirty="0" smtClean="0">
                <a:solidFill>
                  <a:schemeClr val="bg1">
                    <a:lumMod val="10000"/>
                  </a:schemeClr>
                </a:solidFill>
                <a:latin typeface="微软雅黑" panose="020B0503020204020204" pitchFamily="34" charset="-122"/>
                <a:ea typeface="微软雅黑" panose="020B0503020204020204" pitchFamily="34" charset="-122"/>
              </a:rPr>
              <a:t>DEMO</a:t>
            </a:r>
            <a:endParaRPr lang="en-US" altLang="zh-CN" sz="1800" b="1" dirty="0">
              <a:solidFill>
                <a:schemeClr val="bg1">
                  <a:lumMod val="10000"/>
                </a:schemeClr>
              </a:solidFill>
              <a:latin typeface="微软雅黑" panose="020B0503020204020204" pitchFamily="34" charset="-122"/>
              <a:ea typeface="微软雅黑" panose="020B0503020204020204" pitchFamily="34" charset="-122"/>
            </a:endParaRPr>
          </a:p>
        </p:txBody>
      </p:sp>
      <p:sp>
        <p:nvSpPr>
          <p:cNvPr id="26" name="文本框 7"/>
          <p:cNvSpPr txBox="1"/>
          <p:nvPr/>
        </p:nvSpPr>
        <p:spPr>
          <a:xfrm>
            <a:off x="4881880" y="1911985"/>
            <a:ext cx="2971800" cy="414020"/>
          </a:xfrm>
          <a:prstGeom prst="rect">
            <a:avLst/>
          </a:prstGeom>
          <a:noFill/>
        </p:spPr>
        <p:txBody>
          <a:bodyPr wrap="square" rtlCol="0" anchor="t">
            <a:spAutoFit/>
          </a:bodyPr>
          <a:lstStyle/>
          <a:p>
            <a:pPr algn="l">
              <a:lnSpc>
                <a:spcPct val="150000"/>
              </a:lnSpc>
              <a:buFont typeface="Wingdings" panose="05000000000000000000" charset="0"/>
            </a:pPr>
            <a:r>
              <a:rPr lang="zh-CN" altLang="en-US" sz="1400" b="1"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Model training and conversion</a:t>
            </a:r>
            <a:endParaRPr lang="zh-CN" altLang="en-US" sz="1400" b="1"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10"/>
          <p:cNvSpPr txBox="1"/>
          <p:nvPr/>
        </p:nvSpPr>
        <p:spPr>
          <a:xfrm>
            <a:off x="1779159" y="2813607"/>
            <a:ext cx="1395095" cy="275590"/>
          </a:xfrm>
          <a:prstGeom prst="rect">
            <a:avLst/>
          </a:prstGeom>
          <a:noFill/>
        </p:spPr>
        <p:txBody>
          <a:bodyPr wrap="none" rtlCol="0" anchor="t">
            <a:spAutoFit/>
          </a:bodyPr>
          <a:lstStyle/>
          <a:p>
            <a:r>
              <a:rPr lang="en-US" altLang="zh-CN"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a:t>
            </a:r>
            <a:r>
              <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.Download SDK</a:t>
            </a:r>
            <a:endPar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17"/>
          <p:cNvSpPr txBox="1"/>
          <p:nvPr/>
        </p:nvSpPr>
        <p:spPr>
          <a:xfrm>
            <a:off x="8029600" y="1911794"/>
            <a:ext cx="2343785" cy="506730"/>
          </a:xfrm>
          <a:prstGeom prst="rect">
            <a:avLst/>
          </a:prstGeom>
          <a:noFill/>
        </p:spPr>
        <p:txBody>
          <a:bodyPr wrap="none" rtlCol="0" anchor="t">
            <a:spAutoFit/>
          </a:bodyPr>
          <a:lstStyle/>
          <a:p>
            <a:pPr algn="l">
              <a:lnSpc>
                <a:spcPct val="150000"/>
              </a:lnSpc>
              <a:buFont typeface="Wingdings" panose="05000000000000000000" charset="0"/>
            </a:pPr>
            <a:r>
              <a:rPr lang="zh-CN" altLang="en-US" sz="18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system integration</a:t>
            </a:r>
            <a:endParaRPr lang="zh-CN" altLang="en-US" sz="18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21"/>
          <p:cNvSpPr txBox="1"/>
          <p:nvPr/>
        </p:nvSpPr>
        <p:spPr>
          <a:xfrm>
            <a:off x="4852035" y="2496820"/>
            <a:ext cx="2633345" cy="460375"/>
          </a:xfrm>
          <a:prstGeom prst="rect">
            <a:avLst/>
          </a:prstGeom>
          <a:noFill/>
        </p:spPr>
        <p:txBody>
          <a:bodyPr wrap="square" rtlCol="0" anchor="t">
            <a:spAutoFit/>
          </a:bodyPr>
          <a:lstStyle/>
          <a:p>
            <a:pPr algn="l"/>
            <a:r>
              <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Prepare the marked material or existing pre-trained model</a:t>
            </a:r>
            <a:endParaRPr lang="zh-CN" altLang="en-US"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文本框 22"/>
          <p:cNvSpPr txBox="1"/>
          <p:nvPr/>
        </p:nvSpPr>
        <p:spPr>
          <a:xfrm>
            <a:off x="8041640" y="2466340"/>
            <a:ext cx="2268220" cy="460375"/>
          </a:xfrm>
          <a:prstGeom prst="rect">
            <a:avLst/>
          </a:prstGeom>
          <a:noFill/>
        </p:spPr>
        <p:txBody>
          <a:bodyPr wrap="square" rtlCol="0" anchor="t">
            <a:spAutoFit/>
          </a:bodyPr>
          <a:lstStyle/>
          <a:p>
            <a:r>
              <a:rPr lang="en-US" altLang="zh-CN"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Reference SDK integration model</a:t>
            </a:r>
            <a:endParaRPr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3" name="图片 32"/>
          <p:cNvPicPr>
            <a:picLocks noChangeAspect="1"/>
          </p:cNvPicPr>
          <p:nvPr/>
        </p:nvPicPr>
        <p:blipFill>
          <a:blip r:embed="rId1" cstate="print"/>
          <a:stretch>
            <a:fillRect/>
          </a:stretch>
        </p:blipFill>
        <p:spPr>
          <a:xfrm>
            <a:off x="1827921" y="5083590"/>
            <a:ext cx="2088000" cy="1095408"/>
          </a:xfrm>
          <a:prstGeom prst="rect">
            <a:avLst/>
          </a:prstGeom>
        </p:spPr>
      </p:pic>
      <p:sp>
        <p:nvSpPr>
          <p:cNvPr id="34" name="文本框 3"/>
          <p:cNvSpPr txBox="1"/>
          <p:nvPr/>
        </p:nvSpPr>
        <p:spPr>
          <a:xfrm>
            <a:off x="4882515" y="4860925"/>
            <a:ext cx="2490470" cy="275590"/>
          </a:xfrm>
          <a:prstGeom prst="rect">
            <a:avLst/>
          </a:prstGeom>
          <a:noFill/>
        </p:spPr>
        <p:txBody>
          <a:bodyPr wrap="square" rtlCol="0" anchor="t">
            <a:spAutoFit/>
          </a:bodyPr>
          <a:lstStyle/>
          <a:p>
            <a:pPr algn="l"/>
            <a:r>
              <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execution python PLAI.py</a:t>
            </a:r>
            <a:endParaRPr lang="zh-CN" altLang="en-US"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25"/>
          <p:cNvSpPr txBox="1"/>
          <p:nvPr/>
        </p:nvSpPr>
        <p:spPr>
          <a:xfrm>
            <a:off x="1762888" y="4498884"/>
            <a:ext cx="2844800" cy="275590"/>
          </a:xfrm>
          <a:prstGeom prst="rect">
            <a:avLst/>
          </a:prstGeom>
          <a:noFill/>
        </p:spPr>
        <p:txBody>
          <a:bodyPr wrap="none" rtlCol="0" anchor="t">
            <a:spAutoFit/>
          </a:bodyPr>
          <a:lstStyle/>
          <a:p>
            <a:pPr algn="l"/>
            <a:r>
              <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b.</a:t>
            </a:r>
            <a:r>
              <a:rPr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Build a GTISDK demo environment</a:t>
            </a:r>
            <a:endParaRPr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6" name="图片 35"/>
          <p:cNvPicPr>
            <a:picLocks noChangeAspect="1"/>
          </p:cNvPicPr>
          <p:nvPr/>
        </p:nvPicPr>
        <p:blipFill>
          <a:blip r:embed="rId2" cstate="print"/>
          <a:stretch>
            <a:fillRect/>
          </a:stretch>
        </p:blipFill>
        <p:spPr>
          <a:xfrm>
            <a:off x="1827922" y="3124101"/>
            <a:ext cx="2050415" cy="1275715"/>
          </a:xfrm>
          <a:prstGeom prst="rect">
            <a:avLst/>
          </a:prstGeom>
        </p:spPr>
      </p:pic>
      <p:pic>
        <p:nvPicPr>
          <p:cNvPr id="37" name="图片 36"/>
          <p:cNvPicPr>
            <a:picLocks noChangeAspect="1"/>
          </p:cNvPicPr>
          <p:nvPr/>
        </p:nvPicPr>
        <p:blipFill>
          <a:blip r:embed="rId3" cstate="print"/>
          <a:stretch>
            <a:fillRect/>
          </a:stretch>
        </p:blipFill>
        <p:spPr>
          <a:xfrm>
            <a:off x="4948353" y="3258027"/>
            <a:ext cx="2103755" cy="1503045"/>
          </a:xfrm>
          <a:prstGeom prst="rect">
            <a:avLst/>
          </a:prstGeom>
        </p:spPr>
      </p:pic>
      <p:pic>
        <p:nvPicPr>
          <p:cNvPr id="40" name="图片 39"/>
          <p:cNvPicPr>
            <a:picLocks noChangeAspect="1"/>
          </p:cNvPicPr>
          <p:nvPr/>
        </p:nvPicPr>
        <p:blipFill>
          <a:blip r:embed="rId4" cstate="print"/>
          <a:stretch>
            <a:fillRect/>
          </a:stretch>
        </p:blipFill>
        <p:spPr>
          <a:xfrm>
            <a:off x="4977511" y="5436111"/>
            <a:ext cx="1036955" cy="1024255"/>
          </a:xfrm>
          <a:prstGeom prst="rect">
            <a:avLst/>
          </a:prstGeom>
        </p:spPr>
      </p:pic>
      <p:sp>
        <p:nvSpPr>
          <p:cNvPr id="41" name="文本框 40"/>
          <p:cNvSpPr txBox="1"/>
          <p:nvPr/>
        </p:nvSpPr>
        <p:spPr>
          <a:xfrm>
            <a:off x="4881626" y="5136457"/>
            <a:ext cx="2153920" cy="275590"/>
          </a:xfrm>
          <a:prstGeom prst="rect">
            <a:avLst/>
          </a:prstGeom>
          <a:noFill/>
        </p:spPr>
        <p:txBody>
          <a:bodyPr wrap="square" rtlCol="0" anchor="t">
            <a:spAutoFit/>
          </a:bodyPr>
          <a:lstStyle/>
          <a:p>
            <a:pPr algn="l"/>
            <a:r>
              <a:rPr lang="en-US" altLang="zh-CN" sz="1200" dirty="0">
                <a:solidFill>
                  <a:schemeClr val="bg1">
                    <a:lumMod val="25000"/>
                  </a:schemeClr>
                </a:solidFill>
                <a:latin typeface="微软雅黑" panose="020B0503020204020204" pitchFamily="34" charset="-122"/>
                <a:ea typeface="微软雅黑" panose="020B0503020204020204" pitchFamily="34" charset="-122"/>
                <a:sym typeface="+mn-ea"/>
              </a:rPr>
              <a:t>d</a:t>
            </a:r>
            <a:r>
              <a:rPr lang="en-US" altLang="zh-CN" sz="1200" dirty="0" smtClean="0">
                <a:solidFill>
                  <a:schemeClr val="bg1">
                    <a:lumMod val="25000"/>
                  </a:schemeClr>
                </a:solidFill>
                <a:latin typeface="微软雅黑" panose="020B0503020204020204" pitchFamily="34" charset="-122"/>
                <a:ea typeface="微软雅黑" panose="020B0503020204020204" pitchFamily="34" charset="-122"/>
                <a:sym typeface="+mn-ea"/>
              </a:rPr>
              <a:t>. .</a:t>
            </a:r>
            <a:r>
              <a:rPr lang="en-US" altLang="zh-CN" sz="1200" dirty="0">
                <a:solidFill>
                  <a:schemeClr val="bg1">
                    <a:lumMod val="25000"/>
                  </a:schemeClr>
                </a:solidFill>
                <a:latin typeface="微软雅黑" panose="020B0503020204020204" pitchFamily="34" charset="-122"/>
                <a:ea typeface="微软雅黑" panose="020B0503020204020204" pitchFamily="34" charset="-122"/>
                <a:sym typeface="+mn-ea"/>
              </a:rPr>
              <a:t>dat  or  .bin</a:t>
            </a:r>
            <a:endParaRPr lang="en-US" altLang="zh-CN" sz="1200" dirty="0">
              <a:solidFill>
                <a:schemeClr val="bg1">
                  <a:lumMod val="25000"/>
                </a:schemeClr>
              </a:solidFill>
              <a:latin typeface="微软雅黑" panose="020B0503020204020204" pitchFamily="34" charset="-122"/>
              <a:ea typeface="微软雅黑" panose="020B0503020204020204" pitchFamily="34" charset="-122"/>
              <a:sym typeface="+mn-ea"/>
            </a:endParaRPr>
          </a:p>
        </p:txBody>
      </p:sp>
      <p:pic>
        <p:nvPicPr>
          <p:cNvPr id="42" name="图片 19" descr="功能1"/>
          <p:cNvPicPr>
            <a:picLocks noChangeAspect="1"/>
          </p:cNvPicPr>
          <p:nvPr/>
        </p:nvPicPr>
        <p:blipFill>
          <a:blip r:embed="rId5" cstate="print"/>
          <a:stretch>
            <a:fillRect/>
          </a:stretch>
        </p:blipFill>
        <p:spPr>
          <a:xfrm>
            <a:off x="8178621" y="3498792"/>
            <a:ext cx="1803400" cy="1718310"/>
          </a:xfrm>
          <a:prstGeom prst="round2DiagRect">
            <a:avLst>
              <a:gd name="adj1" fmla="val 0"/>
              <a:gd name="adj2" fmla="val 0"/>
            </a:avLst>
          </a:prstGeom>
          <a:noFill/>
          <a:ln w="9525">
            <a:noFill/>
          </a:ln>
        </p:spPr>
      </p:pic>
      <p:grpSp>
        <p:nvGrpSpPr>
          <p:cNvPr id="44" name="组合 43"/>
          <p:cNvGrpSpPr/>
          <p:nvPr/>
        </p:nvGrpSpPr>
        <p:grpSpPr>
          <a:xfrm>
            <a:off x="1484995" y="1422085"/>
            <a:ext cx="448942" cy="448942"/>
            <a:chOff x="1562101" y="1968501"/>
            <a:chExt cx="518813" cy="518813"/>
          </a:xfrm>
        </p:grpSpPr>
        <p:sp>
          <p:nvSpPr>
            <p:cNvPr id="45" name="椭圆 44"/>
            <p:cNvSpPr/>
            <p:nvPr/>
          </p:nvSpPr>
          <p:spPr>
            <a:xfrm>
              <a:off x="1562101" y="1968501"/>
              <a:ext cx="518813" cy="518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TextBox 45"/>
            <p:cNvSpPr txBox="1"/>
            <p:nvPr/>
          </p:nvSpPr>
          <p:spPr>
            <a:xfrm>
              <a:off x="1639778" y="1996717"/>
              <a:ext cx="363459" cy="462381"/>
            </a:xfrm>
            <a:prstGeom prst="rect">
              <a:avLst/>
            </a:prstGeom>
            <a:noFill/>
          </p:spPr>
          <p:txBody>
            <a:bodyPr wrap="none" rtlCol="0">
              <a:spAutoFit/>
            </a:bodyPr>
            <a:lstStyle/>
            <a:p>
              <a:r>
                <a:rPr lang="en-US" altLang="zh-CN" sz="2000" b="1" dirty="0" smtClean="0">
                  <a:solidFill>
                    <a:schemeClr val="bg1"/>
                  </a:solidFill>
                  <a:latin typeface="黑体" panose="02010609060101010101" pitchFamily="49" charset="-122"/>
                  <a:ea typeface="黑体" panose="02010609060101010101" pitchFamily="49" charset="-122"/>
                </a:rPr>
                <a:t>1</a:t>
              </a:r>
              <a:endParaRPr lang="zh-CN" altLang="en-US" sz="2000" b="1" dirty="0">
                <a:solidFill>
                  <a:schemeClr val="bg1"/>
                </a:solidFill>
                <a:latin typeface="黑体" panose="02010609060101010101" pitchFamily="49" charset="-122"/>
                <a:ea typeface="黑体" panose="02010609060101010101" pitchFamily="49" charset="-122"/>
              </a:endParaRPr>
            </a:p>
          </p:txBody>
        </p:sp>
      </p:grpSp>
      <p:grpSp>
        <p:nvGrpSpPr>
          <p:cNvPr id="47" name="组合 46"/>
          <p:cNvGrpSpPr/>
          <p:nvPr/>
        </p:nvGrpSpPr>
        <p:grpSpPr>
          <a:xfrm>
            <a:off x="4592529" y="1422085"/>
            <a:ext cx="448942" cy="448942"/>
            <a:chOff x="1562101" y="1968501"/>
            <a:chExt cx="518813" cy="518813"/>
          </a:xfrm>
        </p:grpSpPr>
        <p:sp>
          <p:nvSpPr>
            <p:cNvPr id="48" name="椭圆 47"/>
            <p:cNvSpPr/>
            <p:nvPr/>
          </p:nvSpPr>
          <p:spPr>
            <a:xfrm>
              <a:off x="1562101" y="1968501"/>
              <a:ext cx="518813" cy="518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TextBox 48"/>
            <p:cNvSpPr txBox="1"/>
            <p:nvPr/>
          </p:nvSpPr>
          <p:spPr>
            <a:xfrm>
              <a:off x="1639778" y="1996717"/>
              <a:ext cx="363459" cy="462381"/>
            </a:xfrm>
            <a:prstGeom prst="rect">
              <a:avLst/>
            </a:prstGeom>
            <a:noFill/>
          </p:spPr>
          <p:txBody>
            <a:bodyPr wrap="none" rtlCol="0">
              <a:spAutoFit/>
            </a:bodyPr>
            <a:lstStyle/>
            <a:p>
              <a:r>
                <a:rPr lang="en-US" altLang="zh-CN" sz="2000" b="1" dirty="0" smtClean="0">
                  <a:solidFill>
                    <a:schemeClr val="bg1"/>
                  </a:solidFill>
                  <a:latin typeface="黑体" panose="02010609060101010101" pitchFamily="49" charset="-122"/>
                  <a:ea typeface="黑体" panose="02010609060101010101" pitchFamily="49" charset="-122"/>
                </a:rPr>
                <a:t>2</a:t>
              </a:r>
              <a:endParaRPr lang="zh-CN" altLang="en-US" sz="2000" b="1" dirty="0">
                <a:solidFill>
                  <a:schemeClr val="bg1"/>
                </a:solidFill>
                <a:latin typeface="黑体" panose="02010609060101010101" pitchFamily="49" charset="-122"/>
                <a:ea typeface="黑体" panose="02010609060101010101" pitchFamily="49" charset="-122"/>
              </a:endParaRPr>
            </a:p>
          </p:txBody>
        </p:sp>
      </p:grpSp>
      <p:grpSp>
        <p:nvGrpSpPr>
          <p:cNvPr id="50" name="组合 49"/>
          <p:cNvGrpSpPr/>
          <p:nvPr/>
        </p:nvGrpSpPr>
        <p:grpSpPr>
          <a:xfrm>
            <a:off x="7763678" y="1422085"/>
            <a:ext cx="448942" cy="448942"/>
            <a:chOff x="1562101" y="1968501"/>
            <a:chExt cx="518813" cy="518813"/>
          </a:xfrm>
        </p:grpSpPr>
        <p:sp>
          <p:nvSpPr>
            <p:cNvPr id="51" name="椭圆 50"/>
            <p:cNvSpPr/>
            <p:nvPr/>
          </p:nvSpPr>
          <p:spPr>
            <a:xfrm>
              <a:off x="1562101" y="1968501"/>
              <a:ext cx="518813" cy="518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TextBox 51"/>
            <p:cNvSpPr txBox="1"/>
            <p:nvPr/>
          </p:nvSpPr>
          <p:spPr>
            <a:xfrm>
              <a:off x="1639778" y="1996717"/>
              <a:ext cx="363459" cy="462381"/>
            </a:xfrm>
            <a:prstGeom prst="rect">
              <a:avLst/>
            </a:prstGeom>
            <a:noFill/>
          </p:spPr>
          <p:txBody>
            <a:bodyPr wrap="none" rtlCol="0">
              <a:spAutoFit/>
            </a:bodyPr>
            <a:lstStyle/>
            <a:p>
              <a:r>
                <a:rPr lang="en-US" altLang="zh-CN" sz="2000" b="1" dirty="0" smtClean="0">
                  <a:solidFill>
                    <a:schemeClr val="bg1"/>
                  </a:solidFill>
                  <a:latin typeface="黑体" panose="02010609060101010101" pitchFamily="49" charset="-122"/>
                  <a:ea typeface="黑体" panose="02010609060101010101" pitchFamily="49" charset="-122"/>
                </a:rPr>
                <a:t>3</a:t>
              </a:r>
              <a:endParaRPr lang="zh-CN" altLang="en-US" sz="2000" b="1" dirty="0">
                <a:solidFill>
                  <a:schemeClr val="bg1"/>
                </a:solidFill>
                <a:latin typeface="黑体" panose="02010609060101010101" pitchFamily="49" charset="-122"/>
                <a:ea typeface="黑体" panose="02010609060101010101" pitchFamily="49" charset="-122"/>
              </a:endParaRPr>
            </a:p>
          </p:txBody>
        </p:sp>
      </p:grpSp>
      <p:sp>
        <p:nvSpPr>
          <p:cNvPr id="53" name="文本框 15"/>
          <p:cNvSpPr txBox="1"/>
          <p:nvPr/>
        </p:nvSpPr>
        <p:spPr>
          <a:xfrm>
            <a:off x="2306003" y="286928"/>
            <a:ext cx="7583170" cy="583565"/>
          </a:xfrm>
          <a:prstGeom prst="rect">
            <a:avLst/>
          </a:prstGeom>
          <a:noFill/>
        </p:spPr>
        <p:txBody>
          <a:bodyPr wrap="none" rtlCol="0" anchor="t">
            <a:spAutoFit/>
          </a:bodyPr>
          <a:lstStyle/>
          <a:p>
            <a:pPr algn="ctr"/>
            <a:r>
              <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Development and use of three steps</a:t>
            </a:r>
            <a:endPar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4" name="文本框 21"/>
          <p:cNvSpPr txBox="1"/>
          <p:nvPr/>
        </p:nvSpPr>
        <p:spPr>
          <a:xfrm>
            <a:off x="4851781" y="2981028"/>
            <a:ext cx="2229485" cy="275590"/>
          </a:xfrm>
          <a:prstGeom prst="rect">
            <a:avLst/>
          </a:prstGeom>
          <a:noFill/>
        </p:spPr>
        <p:txBody>
          <a:bodyPr wrap="square" rtlCol="0" anchor="t">
            <a:spAutoFit/>
          </a:bodyPr>
          <a:lstStyle/>
          <a:p>
            <a:pPr algn="l"/>
            <a:r>
              <a:rPr lang="en-US" altLang="zh-CN"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b</a:t>
            </a:r>
            <a:r>
              <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Use the PLAI tool</a:t>
            </a:r>
            <a:endParaRPr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文本框 10"/>
          <p:cNvSpPr txBox="1"/>
          <p:nvPr/>
        </p:nvSpPr>
        <p:spPr>
          <a:xfrm>
            <a:off x="1779794" y="2503849"/>
            <a:ext cx="1530985" cy="275590"/>
          </a:xfrm>
          <a:prstGeom prst="rect">
            <a:avLst/>
          </a:prstGeom>
          <a:noFill/>
        </p:spPr>
        <p:txBody>
          <a:bodyPr wrap="none" rtlCol="0" anchor="t">
            <a:spAutoFit/>
          </a:bodyPr>
          <a:lstStyle/>
          <a:p>
            <a:r>
              <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AI Stick+</a:t>
            </a:r>
            <a:r>
              <a:rPr lang="en-US" altLang="zh-CN"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X86/ARM</a:t>
            </a:r>
            <a:endParaRPr lang="en-US" altLang="zh-CN" sz="1200" dirty="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文本框 25"/>
          <p:cNvSpPr txBox="1"/>
          <p:nvPr/>
        </p:nvSpPr>
        <p:spPr>
          <a:xfrm>
            <a:off x="1775255" y="4806591"/>
            <a:ext cx="2132965" cy="275590"/>
          </a:xfrm>
          <a:prstGeom prst="rect">
            <a:avLst/>
          </a:prstGeom>
          <a:noFill/>
        </p:spPr>
        <p:txBody>
          <a:bodyPr wrap="none" rtlCol="0" anchor="t">
            <a:spAutoFit/>
          </a:bodyPr>
          <a:lstStyle/>
          <a:p>
            <a:pPr algn="l"/>
            <a:r>
              <a:rPr lang="en-US" altLang="zh-CN"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Run the run-cnn.sh script</a:t>
            </a:r>
            <a:endParaRPr lang="zh-CN" altLang="en-US"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文本框 22"/>
          <p:cNvSpPr txBox="1"/>
          <p:nvPr/>
        </p:nvSpPr>
        <p:spPr>
          <a:xfrm>
            <a:off x="8041640" y="2957195"/>
            <a:ext cx="2162810" cy="460375"/>
          </a:xfrm>
          <a:prstGeom prst="rect">
            <a:avLst/>
          </a:prstGeom>
          <a:noFill/>
        </p:spPr>
        <p:txBody>
          <a:bodyPr wrap="square" rtlCol="0" anchor="t">
            <a:spAutoFit/>
          </a:bodyPr>
          <a:lstStyle/>
          <a:p>
            <a:pPr algn="l"/>
            <a:r>
              <a:rPr lang="en-US" sz="1200" dirty="0" smtClean="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b.</a:t>
            </a:r>
            <a:r>
              <a:rPr sz="120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Reference SDK customization program</a:t>
            </a:r>
            <a:endParaRPr sz="1200">
              <a:solidFill>
                <a:schemeClr val="bg1">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9" name="直接连接符 58"/>
          <p:cNvCxnSpPr/>
          <p:nvPr/>
        </p:nvCxnSpPr>
        <p:spPr>
          <a:xfrm>
            <a:off x="1690696" y="1923826"/>
            <a:ext cx="16906" cy="4524508"/>
          </a:xfrm>
          <a:prstGeom prst="line">
            <a:avLst/>
          </a:prstGeom>
          <a:ln w="12700">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810811" y="1923826"/>
            <a:ext cx="16906" cy="4524508"/>
          </a:xfrm>
          <a:prstGeom prst="line">
            <a:avLst/>
          </a:prstGeom>
          <a:ln w="12700">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8000662" y="1923826"/>
            <a:ext cx="16906" cy="4524508"/>
          </a:xfrm>
          <a:prstGeom prst="line">
            <a:avLst/>
          </a:prstGeom>
          <a:ln w="12700">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8" descr="C:\Users\Peter\Desktop\图片1副本.jpg图片1副本"/>
          <p:cNvPicPr>
            <a:picLocks noChangeAspect="1"/>
          </p:cNvPicPr>
          <p:nvPr/>
        </p:nvPicPr>
        <p:blipFill>
          <a:blip r:embed="rId1" cstate="print"/>
          <a:srcRect/>
          <a:stretch>
            <a:fillRect/>
          </a:stretch>
        </p:blipFill>
        <p:spPr>
          <a:xfrm>
            <a:off x="1548166" y="3865245"/>
            <a:ext cx="3646805" cy="2170430"/>
          </a:xfrm>
          <a:prstGeom prst="rect">
            <a:avLst/>
          </a:prstGeom>
          <a:noFill/>
          <a:ln w="9525">
            <a:noFill/>
          </a:ln>
        </p:spPr>
      </p:pic>
      <p:sp>
        <p:nvSpPr>
          <p:cNvPr id="14" name="文本框 1"/>
          <p:cNvSpPr txBox="1"/>
          <p:nvPr/>
        </p:nvSpPr>
        <p:spPr>
          <a:xfrm>
            <a:off x="1548166" y="5812537"/>
            <a:ext cx="3646487" cy="445135"/>
          </a:xfrm>
          <a:prstGeom prst="rect">
            <a:avLst/>
          </a:prstGeom>
          <a:solidFill>
            <a:srgbClr val="DC3240"/>
          </a:solidFill>
          <a:ln w="9525">
            <a:noFill/>
          </a:ln>
        </p:spPr>
        <p:txBody>
          <a:bodyPr wrap="square" anchor="t">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Image detection demo</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1"/>
          <p:cNvPicPr>
            <a:picLocks noChangeAspect="1"/>
          </p:cNvPicPr>
          <p:nvPr/>
        </p:nvPicPr>
        <p:blipFill>
          <a:blip r:embed="rId2" cstate="print"/>
          <a:stretch>
            <a:fillRect/>
          </a:stretch>
        </p:blipFill>
        <p:spPr>
          <a:xfrm>
            <a:off x="6611936" y="3865245"/>
            <a:ext cx="3646805" cy="2171700"/>
          </a:xfrm>
          <a:prstGeom prst="rect">
            <a:avLst/>
          </a:prstGeom>
          <a:noFill/>
          <a:ln w="9525">
            <a:noFill/>
          </a:ln>
        </p:spPr>
      </p:pic>
      <p:sp>
        <p:nvSpPr>
          <p:cNvPr id="17" name="文本框 12"/>
          <p:cNvSpPr txBox="1"/>
          <p:nvPr/>
        </p:nvSpPr>
        <p:spPr>
          <a:xfrm>
            <a:off x="6611935" y="5812537"/>
            <a:ext cx="3646805" cy="798830"/>
          </a:xfrm>
          <a:prstGeom prst="rect">
            <a:avLst/>
          </a:prstGeom>
          <a:solidFill>
            <a:srgbClr val="DC3240"/>
          </a:solidFill>
          <a:ln w="9525">
            <a:noFill/>
          </a:ln>
        </p:spPr>
        <p:txBody>
          <a:bodyPr wrap="square" anchor="t">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Chip convolution speed demonstration</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文本框 15"/>
          <p:cNvSpPr txBox="1"/>
          <p:nvPr/>
        </p:nvSpPr>
        <p:spPr>
          <a:xfrm>
            <a:off x="2970529" y="286928"/>
            <a:ext cx="6254115" cy="583565"/>
          </a:xfrm>
          <a:prstGeom prst="rect">
            <a:avLst/>
          </a:prstGeom>
          <a:noFill/>
        </p:spPr>
        <p:txBody>
          <a:bodyPr wrap="none" rtlCol="0" anchor="t">
            <a:spAutoFit/>
          </a:bodyPr>
          <a:lstStyle/>
          <a:p>
            <a:pPr algn="ctr"/>
            <a:r>
              <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Product demonstration effect</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5122" name="Picture 2" descr="E:\E-disk\ropal\PPT稿\1.png"/>
          <p:cNvPicPr>
            <a:picLocks noChangeAspect="1" noChangeArrowheads="1"/>
          </p:cNvPicPr>
          <p:nvPr/>
        </p:nvPicPr>
        <p:blipFill>
          <a:blip r:embed="rId3" cstate="print"/>
          <a:srcRect/>
          <a:stretch>
            <a:fillRect/>
          </a:stretch>
        </p:blipFill>
        <p:spPr bwMode="auto">
          <a:xfrm>
            <a:off x="2009275" y="1294954"/>
            <a:ext cx="2952567" cy="2200498"/>
          </a:xfrm>
          <a:prstGeom prst="rect">
            <a:avLst/>
          </a:prstGeom>
          <a:noFill/>
        </p:spPr>
      </p:pic>
      <p:pic>
        <p:nvPicPr>
          <p:cNvPr id="5123" name="Picture 3" descr="E:\E-disk\ropal\PPT稿\2.png"/>
          <p:cNvPicPr>
            <a:picLocks noChangeAspect="1" noChangeArrowheads="1"/>
          </p:cNvPicPr>
          <p:nvPr/>
        </p:nvPicPr>
        <p:blipFill>
          <a:blip r:embed="rId4" cstate="print"/>
          <a:srcRect/>
          <a:stretch>
            <a:fillRect/>
          </a:stretch>
        </p:blipFill>
        <p:spPr bwMode="auto">
          <a:xfrm>
            <a:off x="7193364" y="1289531"/>
            <a:ext cx="2967121" cy="2211345"/>
          </a:xfrm>
          <a:prstGeom prst="rect">
            <a:avLst/>
          </a:prstGeom>
          <a:noFill/>
        </p:spPr>
      </p:pic>
      <p:sp>
        <p:nvSpPr>
          <p:cNvPr id="28" name="椭圆 27"/>
          <p:cNvSpPr/>
          <p:nvPr/>
        </p:nvSpPr>
        <p:spPr>
          <a:xfrm>
            <a:off x="1379718" y="3588520"/>
            <a:ext cx="778940" cy="778940"/>
          </a:xfrm>
          <a:prstGeom prst="ellipse">
            <a:avLst/>
          </a:prstGeom>
          <a:noFill/>
          <a:ln>
            <a:solidFill>
              <a:srgbClr val="DC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563807" y="3588520"/>
            <a:ext cx="778940" cy="778940"/>
          </a:xfrm>
          <a:prstGeom prst="ellipse">
            <a:avLst/>
          </a:prstGeom>
          <a:noFill/>
          <a:ln>
            <a:solidFill>
              <a:srgbClr val="DC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flipV="1">
            <a:off x="1781773" y="2359107"/>
            <a:ext cx="311726" cy="1193318"/>
          </a:xfrm>
          <a:prstGeom prst="line">
            <a:avLst/>
          </a:prstGeom>
          <a:ln>
            <a:solidFill>
              <a:srgbClr val="DC324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158658" y="3495452"/>
            <a:ext cx="1053774" cy="369793"/>
          </a:xfrm>
          <a:prstGeom prst="line">
            <a:avLst/>
          </a:prstGeom>
          <a:ln>
            <a:solidFill>
              <a:srgbClr val="DC324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965862" y="2359107"/>
            <a:ext cx="311726" cy="1193318"/>
          </a:xfrm>
          <a:prstGeom prst="line">
            <a:avLst/>
          </a:prstGeom>
          <a:ln>
            <a:solidFill>
              <a:srgbClr val="DC324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7342747" y="3495452"/>
            <a:ext cx="1053774" cy="369793"/>
          </a:xfrm>
          <a:prstGeom prst="line">
            <a:avLst/>
          </a:prstGeom>
          <a:ln>
            <a:solidFill>
              <a:srgbClr val="DC3240"/>
            </a:solidFill>
          </a:ln>
        </p:spPr>
        <p:style>
          <a:lnRef idx="1">
            <a:schemeClr val="accent1"/>
          </a:lnRef>
          <a:fillRef idx="0">
            <a:schemeClr val="accent1"/>
          </a:fillRef>
          <a:effectRef idx="0">
            <a:schemeClr val="accent1"/>
          </a:effectRef>
          <a:fontRef idx="minor">
            <a:schemeClr val="tx1"/>
          </a:fontRef>
        </p:style>
      </p:cxn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2"/>
          <p:cNvPicPr>
            <a:picLocks noChangeAspect="1"/>
          </p:cNvPicPr>
          <p:nvPr/>
        </p:nvPicPr>
        <p:blipFill>
          <a:blip r:embed="rId1" cstate="print"/>
          <a:stretch>
            <a:fillRect/>
          </a:stretch>
        </p:blipFill>
        <p:spPr>
          <a:xfrm>
            <a:off x="1239117" y="2717478"/>
            <a:ext cx="3765952" cy="2476091"/>
          </a:xfrm>
          <a:prstGeom prst="rect">
            <a:avLst/>
          </a:prstGeom>
          <a:noFill/>
          <a:ln w="9525">
            <a:noFill/>
          </a:ln>
        </p:spPr>
      </p:pic>
      <p:pic>
        <p:nvPicPr>
          <p:cNvPr id="17" name="图片 4"/>
          <p:cNvPicPr>
            <a:picLocks noChangeAspect="1"/>
          </p:cNvPicPr>
          <p:nvPr/>
        </p:nvPicPr>
        <p:blipFill>
          <a:blip r:embed="rId2" cstate="print"/>
          <a:srcRect r="11376" b="443"/>
          <a:stretch>
            <a:fillRect/>
          </a:stretch>
        </p:blipFill>
        <p:spPr>
          <a:xfrm>
            <a:off x="6888044" y="3369656"/>
            <a:ext cx="3765951" cy="2464462"/>
          </a:xfrm>
          <a:prstGeom prst="rect">
            <a:avLst/>
          </a:prstGeom>
          <a:noFill/>
          <a:ln w="9525">
            <a:noFill/>
          </a:ln>
        </p:spPr>
      </p:pic>
      <p:pic>
        <p:nvPicPr>
          <p:cNvPr id="18" name="图片 5"/>
          <p:cNvPicPr>
            <a:picLocks noChangeAspect="1"/>
          </p:cNvPicPr>
          <p:nvPr/>
        </p:nvPicPr>
        <p:blipFill>
          <a:blip r:embed="rId3" cstate="print"/>
          <a:stretch>
            <a:fillRect/>
          </a:stretch>
        </p:blipFill>
        <p:spPr>
          <a:xfrm>
            <a:off x="7071008" y="1927423"/>
            <a:ext cx="3582987" cy="650875"/>
          </a:xfrm>
          <a:prstGeom prst="rect">
            <a:avLst/>
          </a:prstGeom>
          <a:noFill/>
          <a:ln w="38100">
            <a:solidFill>
              <a:srgbClr val="DC3240"/>
            </a:solidFill>
          </a:ln>
        </p:spPr>
      </p:pic>
      <p:sp>
        <p:nvSpPr>
          <p:cNvPr id="14" name="文本框 12"/>
          <p:cNvSpPr txBox="1"/>
          <p:nvPr/>
        </p:nvSpPr>
        <p:spPr>
          <a:xfrm>
            <a:off x="6888046" y="5858182"/>
            <a:ext cx="3765950" cy="398780"/>
          </a:xfrm>
          <a:prstGeom prst="rect">
            <a:avLst/>
          </a:prstGeom>
          <a:solidFill>
            <a:srgbClr val="DC3240"/>
          </a:solidFill>
          <a:ln w="9525">
            <a:noFill/>
          </a:ln>
        </p:spPr>
        <p:txBody>
          <a:bodyPr wrap="square" anchor="t">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Camera screen capture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文本框 1"/>
          <p:cNvSpPr txBox="1"/>
          <p:nvPr/>
        </p:nvSpPr>
        <p:spPr>
          <a:xfrm>
            <a:off x="1239117" y="5869811"/>
            <a:ext cx="3765951" cy="398780"/>
          </a:xfrm>
          <a:prstGeom prst="rect">
            <a:avLst/>
          </a:prstGeom>
          <a:solidFill>
            <a:srgbClr val="DC3240"/>
          </a:solidFill>
          <a:ln w="9525">
            <a:noFill/>
          </a:ln>
        </p:spPr>
        <p:txBody>
          <a:bodyPr wrap="square" anchor="t">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Multiple neuron calculations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888044" y="5522494"/>
            <a:ext cx="1449840" cy="311624"/>
          </a:xfrm>
          <a:prstGeom prst="rect">
            <a:avLst/>
          </a:prstGeom>
          <a:noFill/>
          <a:ln>
            <a:solidFill>
              <a:srgbClr val="DC3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flipV="1">
            <a:off x="6888044" y="2650490"/>
            <a:ext cx="182964" cy="2872004"/>
          </a:xfrm>
          <a:prstGeom prst="line">
            <a:avLst/>
          </a:prstGeom>
          <a:ln>
            <a:solidFill>
              <a:srgbClr val="DC324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8337884" y="2650490"/>
            <a:ext cx="2316112" cy="2872006"/>
          </a:xfrm>
          <a:prstGeom prst="line">
            <a:avLst/>
          </a:prstGeom>
          <a:ln>
            <a:solidFill>
              <a:srgbClr val="DC3240"/>
            </a:solidFill>
          </a:ln>
        </p:spPr>
        <p:style>
          <a:lnRef idx="1">
            <a:schemeClr val="accent1"/>
          </a:lnRef>
          <a:fillRef idx="0">
            <a:schemeClr val="accent1"/>
          </a:fillRef>
          <a:effectRef idx="0">
            <a:schemeClr val="accent1"/>
          </a:effectRef>
          <a:fontRef idx="minor">
            <a:schemeClr val="tx1"/>
          </a:fontRef>
        </p:style>
      </p:cxnSp>
      <p:sp>
        <p:nvSpPr>
          <p:cNvPr id="36" name="文本框 15"/>
          <p:cNvSpPr txBox="1"/>
          <p:nvPr/>
        </p:nvSpPr>
        <p:spPr>
          <a:xfrm>
            <a:off x="2970529" y="286928"/>
            <a:ext cx="6254115" cy="583565"/>
          </a:xfrm>
          <a:prstGeom prst="rect">
            <a:avLst/>
          </a:prstGeom>
          <a:noFill/>
        </p:spPr>
        <p:txBody>
          <a:bodyPr wrap="none" rtlCol="0" anchor="t">
            <a:spAutoFit/>
          </a:bodyPr>
          <a:lstStyle/>
          <a:p>
            <a:pPr algn="ctr"/>
            <a:r>
              <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Product demonstration effect</a:t>
            </a:r>
            <a:endPar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615531" y="1395663"/>
            <a:ext cx="10964112" cy="4515485"/>
          </a:xfrm>
          <a:prstGeom prst="rect">
            <a:avLst/>
          </a:prstGeom>
          <a:solidFill>
            <a:srgbClr val="FFFFFF"/>
          </a:solidFill>
          <a:ln w="3175">
            <a:noFill/>
          </a:ln>
          <a:effectLst>
            <a:outerShdw blurRad="50800" dist="38100" dir="2700000" algn="tl" rotWithShape="0">
              <a:prstClr val="black">
                <a:alpha val="40000"/>
              </a:prstClr>
            </a:outerShdw>
          </a:effectLst>
        </p:spPr>
        <p:txBody>
          <a:bodyPr wrap="square" rtlCol="0">
            <a:spAutoFit/>
          </a:bodyPr>
          <a:lstStyle/>
          <a:p>
            <a:pPr>
              <a:lnSpc>
                <a:spcPct val="120000"/>
              </a:lnSpc>
            </a:pPr>
            <a:r>
              <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1.Where could I buy the Orange Pi AI Stick 2801?</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A:We have Taobao and Aliexpress Store, you could enter the store from our official website by clicking ‘point me to buy the boards’ to order products.</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2.Could I get the same support for the Orange Pi AI Stick 2801 if i order it from different stores?</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 You could get the same support if you make an order from our store and our partners’ store. We adopt the policy of ‘Registration First,Service Next’,which means we provide product and technical support according to the order records. </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3.What kind of neural network model and model size are supported by SPR2801AI chip, and what are the requirements and resource constraints for input data?</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A:</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Currently SPR2801 supports image classification model VGG and target detection model SSD, etc., input data of 224*224*3 pictures</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4.Which OP are specifically supported by SPR2801AI chips?</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A:</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This hip architecture is different from the‘Von Neumann’ general processor, no instruction set, no tool chain (compiler, etc.) and without programmability. The API currently provided does not include any independent operations (such as conv, relu, pooling, etc.). In other words, developers can not directly access the chip's computing units, which is different from general APIs that call the chip's internal computing units or modules through APIs or instructions.</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15"/>
          <p:cNvSpPr txBox="1"/>
          <p:nvPr/>
        </p:nvSpPr>
        <p:spPr>
          <a:xfrm>
            <a:off x="5586096" y="286928"/>
            <a:ext cx="1022985" cy="583565"/>
          </a:xfrm>
          <a:prstGeom prst="rect">
            <a:avLst/>
          </a:prstGeom>
          <a:noFill/>
        </p:spPr>
        <p:txBody>
          <a:bodyPr wrap="none" rtlCol="0" anchor="t">
            <a:spAutoFit/>
          </a:bodyPr>
          <a:lstStyle/>
          <a:p>
            <a:pPr algn="ctr"/>
            <a:r>
              <a:rPr lang="en-US" altLang="zh-CN"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FAQ</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615531" y="1395663"/>
            <a:ext cx="10964112" cy="2745740"/>
          </a:xfrm>
          <a:prstGeom prst="rect">
            <a:avLst/>
          </a:prstGeom>
          <a:solidFill>
            <a:srgbClr val="FFFFFF"/>
          </a:solidFill>
          <a:ln w="3175">
            <a:noFill/>
          </a:ln>
          <a:effectLst>
            <a:outerShdw blurRad="50800" dist="38100" dir="2700000" algn="tl" rotWithShape="0">
              <a:prstClr val="black">
                <a:alpha val="40000"/>
              </a:prstClr>
            </a:outerShdw>
          </a:effectLst>
        </p:spPr>
        <p:txBody>
          <a:bodyPr wrap="square" rtlCol="0">
            <a:spAutoFit/>
          </a:bodyPr>
          <a:lstStyle/>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5.The SPR2801AI chip connect to the host via the USB neural network stick, how does the chip and the host divide the work? What are resource requirements of software and hardware for host? </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A: </a:t>
            </a:r>
            <a:r>
              <a:rPr lang="en-US" altLang="zh-CN" sz="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The SPR2801 chip processes the CNN convolution calculation of the backbone network, and the host processes non-CNN calculation. The neural network computing stick can be applied to Linux (x86, arm) and Android (ARM) platforms. It is recommended to be carried out on the X86 LINUX platform. In practical applications, CPU selection is related to system configuration and application.</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6.How to use the SDK of the neural Orange Pi network computing stick?</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A: We have provided SDK and detailed instructions. Please download SDK development kit through the link and read the instructions document in detail.</a:t>
            </a:r>
            <a:endParaRPr lang="en-US" altLang="zh-CN" sz="1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15"/>
          <p:cNvSpPr txBox="1"/>
          <p:nvPr/>
        </p:nvSpPr>
        <p:spPr>
          <a:xfrm>
            <a:off x="5586096" y="286928"/>
            <a:ext cx="1022985" cy="583565"/>
          </a:xfrm>
          <a:prstGeom prst="rect">
            <a:avLst/>
          </a:prstGeom>
          <a:noFill/>
        </p:spPr>
        <p:txBody>
          <a:bodyPr wrap="none" rtlCol="0" anchor="t">
            <a:spAutoFit/>
          </a:bodyPr>
          <a:lstStyle/>
          <a:p>
            <a:pPr algn="ctr"/>
            <a:r>
              <a:rPr lang="en-US" altLang="zh-CN"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FAQ</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4382513" y="2660073"/>
            <a:ext cx="6292023" cy="1003546"/>
          </a:xfrm>
        </p:spPr>
        <p:txBody>
          <a:bodyPr>
            <a:normAutofit/>
          </a:bodyPr>
          <a:lstStyle/>
          <a:p>
            <a:r>
              <a:rPr lang="zh-CN" altLang="en-US" dirty="0" smtClean="0">
                <a:solidFill>
                  <a:schemeClr val="bg1">
                    <a:lumMod val="10000"/>
                  </a:schemeClr>
                </a:solidFill>
                <a:cs typeface="微软雅黑" panose="020B0503020204020204" pitchFamily="34" charset="-122"/>
                <a:sym typeface="宋体" panose="02010600030101010101" pitchFamily="2" charset="-122"/>
              </a:rPr>
              <a:t>Physical </a:t>
            </a:r>
            <a:r>
              <a:rPr lang="en-US" altLang="zh-CN" dirty="0" smtClean="0">
                <a:solidFill>
                  <a:schemeClr val="bg1">
                    <a:lumMod val="10000"/>
                  </a:schemeClr>
                </a:solidFill>
                <a:cs typeface="微软雅黑" panose="020B0503020204020204" pitchFamily="34" charset="-122"/>
                <a:sym typeface="宋体" panose="02010600030101010101" pitchFamily="2" charset="-122"/>
              </a:rPr>
              <a:t>P</a:t>
            </a:r>
            <a:r>
              <a:rPr lang="zh-CN" altLang="en-US" dirty="0" smtClean="0">
                <a:solidFill>
                  <a:schemeClr val="bg1">
                    <a:lumMod val="10000"/>
                  </a:schemeClr>
                </a:solidFill>
                <a:cs typeface="微软雅黑" panose="020B0503020204020204" pitchFamily="34" charset="-122"/>
                <a:sym typeface="宋体" panose="02010600030101010101" pitchFamily="2" charset="-122"/>
              </a:rPr>
              <a:t>hoto</a:t>
            </a:r>
            <a:endParaRPr lang="zh-CN" altLang="en-US"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3" name="组合 19"/>
          <p:cNvGrpSpPr/>
          <p:nvPr/>
        </p:nvGrpSpPr>
        <p:grpSpPr>
          <a:xfrm>
            <a:off x="1623357" y="2093880"/>
            <a:ext cx="2084522" cy="2084522"/>
            <a:chOff x="1562100" y="1968500"/>
            <a:chExt cx="558800" cy="558800"/>
          </a:xfrm>
        </p:grpSpPr>
        <p:sp>
          <p:nvSpPr>
            <p:cNvPr id="21" name="椭圆 20"/>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TextBox 21"/>
            <p:cNvSpPr txBox="1"/>
            <p:nvPr/>
          </p:nvSpPr>
          <p:spPr>
            <a:xfrm>
              <a:off x="1650447" y="2018410"/>
              <a:ext cx="382106" cy="420780"/>
            </a:xfrm>
            <a:prstGeom prst="rect">
              <a:avLst/>
            </a:prstGeom>
            <a:noFill/>
          </p:spPr>
          <p:txBody>
            <a:bodyPr wrap="none" rtlCol="0">
              <a:spAutoFit/>
            </a:bodyPr>
            <a:lstStyle/>
            <a:p>
              <a:pPr algn="ctr"/>
              <a:r>
                <a:rPr lang="en-US" altLang="zh-CN" sz="9600" b="1" dirty="0" smtClean="0">
                  <a:solidFill>
                    <a:schemeClr val="bg1"/>
                  </a:solidFill>
                  <a:latin typeface="黑体" panose="02010609060101010101" pitchFamily="49" charset="-122"/>
                  <a:ea typeface="黑体" panose="02010609060101010101" pitchFamily="49" charset="-122"/>
                </a:rPr>
                <a:t>04</a:t>
              </a:r>
              <a:endParaRPr lang="zh-CN" altLang="en-US" sz="9600" b="1" dirty="0">
                <a:solidFill>
                  <a:schemeClr val="bg1"/>
                </a:solidFill>
                <a:latin typeface="黑体" panose="02010609060101010101" pitchFamily="49" charset="-122"/>
                <a:ea typeface="黑体" panose="02010609060101010101" pitchFamily="49" charset="-122"/>
              </a:endParaRPr>
            </a:p>
          </p:txBody>
        </p:sp>
      </p:grpSp>
      <p:cxnSp>
        <p:nvCxnSpPr>
          <p:cNvPr id="7" name="直接连接符 6"/>
          <p:cNvCxnSpPr/>
          <p:nvPr/>
        </p:nvCxnSpPr>
        <p:spPr>
          <a:xfrm>
            <a:off x="4489392" y="3663619"/>
            <a:ext cx="2220166" cy="0"/>
          </a:xfrm>
          <a:prstGeom prst="line">
            <a:avLst/>
          </a:prstGeom>
          <a:ln w="38100">
            <a:solidFill>
              <a:srgbClr val="DC324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815524" y="286928"/>
            <a:ext cx="2564130" cy="583565"/>
          </a:xfrm>
          <a:prstGeom prst="rect">
            <a:avLst/>
          </a:prstGeom>
          <a:noFill/>
        </p:spPr>
        <p:txBody>
          <a:bodyPr wrap="none" rtlCol="0" anchor="t">
            <a:spAutoFit/>
          </a:bodyPr>
          <a:lstStyle/>
          <a:p>
            <a:pPr algn="ctr"/>
            <a:r>
              <a:rPr lang="zh-CN" altLang="en-US" sz="3200" dirty="0" smtClean="0">
                <a:solidFill>
                  <a:schemeClr val="bg1">
                    <a:lumMod val="10000"/>
                  </a:schemeClr>
                </a:solidFill>
                <a:cs typeface="微软雅黑" panose="020B0503020204020204" pitchFamily="34" charset="-122"/>
                <a:sym typeface="宋体" panose="02010600030101010101" pitchFamily="2" charset="-122"/>
              </a:rPr>
              <a:t>Physical </a:t>
            </a:r>
            <a:r>
              <a:rPr lang="en-US" altLang="zh-CN" sz="3200" dirty="0" smtClean="0">
                <a:solidFill>
                  <a:schemeClr val="bg1">
                    <a:lumMod val="10000"/>
                  </a:schemeClr>
                </a:solidFill>
                <a:cs typeface="微软雅黑" panose="020B0503020204020204" pitchFamily="34" charset="-122"/>
                <a:sym typeface="宋体" panose="02010600030101010101" pitchFamily="2" charset="-122"/>
              </a:rPr>
              <a:t>P</a:t>
            </a:r>
            <a:r>
              <a:rPr lang="zh-CN" altLang="en-US" sz="3200" dirty="0" smtClean="0">
                <a:solidFill>
                  <a:schemeClr val="bg1">
                    <a:lumMod val="10000"/>
                  </a:schemeClr>
                </a:solidFill>
                <a:cs typeface="微软雅黑" panose="020B0503020204020204" pitchFamily="34" charset="-122"/>
                <a:sym typeface="宋体" panose="02010600030101010101" pitchFamily="2" charset="-122"/>
              </a:rPr>
              <a:t>hoto</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8" name="页脚占位符 2"/>
          <p:cNvSpPr>
            <a:spLocks noGrp="1"/>
          </p:cNvSpPr>
          <p:nvPr>
            <p:ph type="ftr" sz="quarter" idx="11"/>
          </p:nvPr>
        </p:nvSpPr>
        <p:spPr>
          <a:xfrm>
            <a:off x="8281035" y="6494780"/>
            <a:ext cx="3914140"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pic>
        <p:nvPicPr>
          <p:cNvPr id="2" name="图片 1" descr="IMG_7730"/>
          <p:cNvPicPr>
            <a:picLocks noChangeAspect="1"/>
          </p:cNvPicPr>
          <p:nvPr/>
        </p:nvPicPr>
        <p:blipFill>
          <a:blip r:embed="rId1"/>
          <a:stretch>
            <a:fillRect/>
          </a:stretch>
        </p:blipFill>
        <p:spPr>
          <a:xfrm>
            <a:off x="1226820" y="1567180"/>
            <a:ext cx="3353435" cy="2096135"/>
          </a:xfrm>
          <a:prstGeom prst="rect">
            <a:avLst/>
          </a:prstGeom>
        </p:spPr>
      </p:pic>
      <p:pic>
        <p:nvPicPr>
          <p:cNvPr id="3" name="图片 2" descr="IMG_7731-0"/>
          <p:cNvPicPr>
            <a:picLocks noChangeAspect="1"/>
          </p:cNvPicPr>
          <p:nvPr/>
        </p:nvPicPr>
        <p:blipFill>
          <a:blip r:embed="rId2"/>
          <a:stretch>
            <a:fillRect/>
          </a:stretch>
        </p:blipFill>
        <p:spPr>
          <a:xfrm>
            <a:off x="4537075" y="1566545"/>
            <a:ext cx="3354070" cy="2096770"/>
          </a:xfrm>
          <a:prstGeom prst="rect">
            <a:avLst/>
          </a:prstGeom>
        </p:spPr>
      </p:pic>
      <p:pic>
        <p:nvPicPr>
          <p:cNvPr id="4" name="图片 3" descr="IMG_7733"/>
          <p:cNvPicPr>
            <a:picLocks noChangeAspect="1"/>
          </p:cNvPicPr>
          <p:nvPr/>
        </p:nvPicPr>
        <p:blipFill>
          <a:blip r:embed="rId3"/>
          <a:stretch>
            <a:fillRect/>
          </a:stretch>
        </p:blipFill>
        <p:spPr>
          <a:xfrm>
            <a:off x="7891145" y="1492250"/>
            <a:ext cx="3473450" cy="2171065"/>
          </a:xfrm>
          <a:prstGeom prst="rect">
            <a:avLst/>
          </a:prstGeom>
        </p:spPr>
      </p:pic>
      <p:pic>
        <p:nvPicPr>
          <p:cNvPr id="5" name="图片 4" descr="IMG_7739"/>
          <p:cNvPicPr>
            <a:picLocks noChangeAspect="1"/>
          </p:cNvPicPr>
          <p:nvPr/>
        </p:nvPicPr>
        <p:blipFill>
          <a:blip r:embed="rId4"/>
          <a:stretch>
            <a:fillRect/>
          </a:stretch>
        </p:blipFill>
        <p:spPr>
          <a:xfrm>
            <a:off x="1163320" y="3695700"/>
            <a:ext cx="3373755" cy="2108835"/>
          </a:xfrm>
          <a:prstGeom prst="rect">
            <a:avLst/>
          </a:prstGeom>
        </p:spPr>
      </p:pic>
      <p:pic>
        <p:nvPicPr>
          <p:cNvPr id="6" name="图片 5" descr="IMG_7741"/>
          <p:cNvPicPr>
            <a:picLocks noChangeAspect="1"/>
          </p:cNvPicPr>
          <p:nvPr/>
        </p:nvPicPr>
        <p:blipFill>
          <a:blip r:embed="rId5"/>
          <a:stretch>
            <a:fillRect/>
          </a:stretch>
        </p:blipFill>
        <p:spPr>
          <a:xfrm>
            <a:off x="4537075" y="3718560"/>
            <a:ext cx="3353435" cy="2096135"/>
          </a:xfrm>
          <a:prstGeom prst="rect">
            <a:avLst/>
          </a:prstGeom>
        </p:spPr>
      </p:pic>
      <p:pic>
        <p:nvPicPr>
          <p:cNvPr id="7" name="图片 6" descr="IMG_7744"/>
          <p:cNvPicPr>
            <a:picLocks noChangeAspect="1"/>
          </p:cNvPicPr>
          <p:nvPr/>
        </p:nvPicPr>
        <p:blipFill>
          <a:blip r:embed="rId6"/>
          <a:stretch>
            <a:fillRect/>
          </a:stretch>
        </p:blipFill>
        <p:spPr>
          <a:xfrm>
            <a:off x="8036560" y="3718560"/>
            <a:ext cx="3354070" cy="20967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2343785" y="1528445"/>
            <a:ext cx="4999355" cy="1003300"/>
          </a:xfrm>
        </p:spPr>
        <p:txBody>
          <a:bodyPr>
            <a:normAutofit/>
          </a:bodyPr>
          <a:lstStyle/>
          <a:p>
            <a:r>
              <a:rPr lang="en-US" altLang="zh-CN" sz="20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AI Chip SPR2801S </a:t>
            </a:r>
            <a:r>
              <a:rPr lang="zh-CN" altLang="en-US" sz="20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Introduction</a:t>
            </a:r>
            <a:endParaRPr lang="zh-CN" altLang="en-US" sz="20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5" name="组合 4"/>
          <p:cNvGrpSpPr/>
          <p:nvPr/>
        </p:nvGrpSpPr>
        <p:grpSpPr>
          <a:xfrm>
            <a:off x="1562100" y="1751125"/>
            <a:ext cx="558800" cy="558800"/>
            <a:chOff x="1562100" y="1968500"/>
            <a:chExt cx="558800" cy="558800"/>
          </a:xfrm>
        </p:grpSpPr>
        <p:sp>
          <p:nvSpPr>
            <p:cNvPr id="3" name="椭圆 2"/>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3"/>
            <p:cNvSpPr txBox="1"/>
            <p:nvPr/>
          </p:nvSpPr>
          <p:spPr>
            <a:xfrm>
              <a:off x="1600088" y="2024762"/>
              <a:ext cx="482824" cy="446276"/>
            </a:xfrm>
            <a:prstGeom prst="rect">
              <a:avLst/>
            </a:prstGeom>
            <a:noFill/>
          </p:spPr>
          <p:txBody>
            <a:bodyPr wrap="none" rtlCol="0">
              <a:spAutoFit/>
            </a:bodyPr>
            <a:lstStyle/>
            <a:p>
              <a:r>
                <a:rPr lang="en-US" altLang="zh-CN" b="1" dirty="0" smtClean="0">
                  <a:solidFill>
                    <a:schemeClr val="bg1"/>
                  </a:solidFill>
                  <a:latin typeface="黑体" panose="02010609060101010101" pitchFamily="49" charset="-122"/>
                  <a:ea typeface="黑体" panose="02010609060101010101" pitchFamily="49" charset="-122"/>
                </a:rPr>
                <a:t>01</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1562100" y="2775838"/>
            <a:ext cx="558800" cy="558800"/>
            <a:chOff x="1562100" y="1968500"/>
            <a:chExt cx="558800" cy="558800"/>
          </a:xfrm>
        </p:grpSpPr>
        <p:sp>
          <p:nvSpPr>
            <p:cNvPr id="7" name="椭圆 6"/>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7"/>
            <p:cNvSpPr txBox="1"/>
            <p:nvPr/>
          </p:nvSpPr>
          <p:spPr>
            <a:xfrm>
              <a:off x="1600088" y="2024762"/>
              <a:ext cx="482824" cy="446276"/>
            </a:xfrm>
            <a:prstGeom prst="rect">
              <a:avLst/>
            </a:prstGeom>
            <a:noFill/>
          </p:spPr>
          <p:txBody>
            <a:bodyPr wrap="none" rtlCol="0">
              <a:spAutoFit/>
            </a:bodyPr>
            <a:lstStyle/>
            <a:p>
              <a:r>
                <a:rPr lang="en-US" altLang="zh-CN" b="1" dirty="0" smtClean="0">
                  <a:solidFill>
                    <a:schemeClr val="bg1"/>
                  </a:solidFill>
                  <a:latin typeface="黑体" panose="02010609060101010101" pitchFamily="49" charset="-122"/>
                  <a:ea typeface="黑体" panose="02010609060101010101" pitchFamily="49" charset="-122"/>
                </a:rPr>
                <a:t>02</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9" name="组合 8"/>
          <p:cNvGrpSpPr/>
          <p:nvPr/>
        </p:nvGrpSpPr>
        <p:grpSpPr>
          <a:xfrm>
            <a:off x="1562100" y="3800551"/>
            <a:ext cx="558800" cy="558800"/>
            <a:chOff x="1562100" y="1968500"/>
            <a:chExt cx="558800" cy="558800"/>
          </a:xfrm>
        </p:grpSpPr>
        <p:sp>
          <p:nvSpPr>
            <p:cNvPr id="10" name="椭圆 9"/>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10"/>
            <p:cNvSpPr txBox="1"/>
            <p:nvPr/>
          </p:nvSpPr>
          <p:spPr>
            <a:xfrm>
              <a:off x="1600088" y="2024762"/>
              <a:ext cx="482824" cy="446276"/>
            </a:xfrm>
            <a:prstGeom prst="rect">
              <a:avLst/>
            </a:prstGeom>
            <a:noFill/>
          </p:spPr>
          <p:txBody>
            <a:bodyPr wrap="none" rtlCol="0">
              <a:spAutoFit/>
            </a:bodyPr>
            <a:lstStyle/>
            <a:p>
              <a:r>
                <a:rPr lang="en-US" altLang="zh-CN" b="1" dirty="0" smtClean="0">
                  <a:solidFill>
                    <a:schemeClr val="bg1"/>
                  </a:solidFill>
                  <a:latin typeface="黑体" panose="02010609060101010101" pitchFamily="49" charset="-122"/>
                  <a:ea typeface="黑体" panose="02010609060101010101" pitchFamily="49" charset="-122"/>
                </a:rPr>
                <a:t>03</a:t>
              </a:r>
              <a:endParaRPr lang="zh-CN" altLang="en-US" b="1" dirty="0">
                <a:solidFill>
                  <a:schemeClr val="bg1"/>
                </a:solidFill>
                <a:latin typeface="黑体" panose="02010609060101010101" pitchFamily="49" charset="-122"/>
                <a:ea typeface="黑体" panose="02010609060101010101" pitchFamily="49" charset="-122"/>
              </a:endParaRPr>
            </a:p>
          </p:txBody>
        </p:sp>
      </p:grpSp>
      <p:grpSp>
        <p:nvGrpSpPr>
          <p:cNvPr id="12" name="组合 11"/>
          <p:cNvGrpSpPr/>
          <p:nvPr/>
        </p:nvGrpSpPr>
        <p:grpSpPr>
          <a:xfrm>
            <a:off x="1562100" y="4825263"/>
            <a:ext cx="558800" cy="558800"/>
            <a:chOff x="1562100" y="1968500"/>
            <a:chExt cx="558800" cy="558800"/>
          </a:xfrm>
        </p:grpSpPr>
        <p:sp>
          <p:nvSpPr>
            <p:cNvPr id="13" name="椭圆 12"/>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TextBox 13"/>
            <p:cNvSpPr txBox="1"/>
            <p:nvPr/>
          </p:nvSpPr>
          <p:spPr>
            <a:xfrm>
              <a:off x="1600088" y="2024762"/>
              <a:ext cx="482824" cy="446276"/>
            </a:xfrm>
            <a:prstGeom prst="rect">
              <a:avLst/>
            </a:prstGeom>
            <a:noFill/>
          </p:spPr>
          <p:txBody>
            <a:bodyPr wrap="none" rtlCol="0">
              <a:spAutoFit/>
            </a:bodyPr>
            <a:lstStyle/>
            <a:p>
              <a:r>
                <a:rPr lang="en-US" altLang="zh-CN" b="1" dirty="0" smtClean="0">
                  <a:solidFill>
                    <a:schemeClr val="bg1"/>
                  </a:solidFill>
                  <a:latin typeface="黑体" panose="02010609060101010101" pitchFamily="49" charset="-122"/>
                  <a:ea typeface="黑体" panose="02010609060101010101" pitchFamily="49" charset="-122"/>
                </a:rPr>
                <a:t>04</a:t>
              </a:r>
              <a:endParaRPr lang="zh-CN" altLang="en-US" b="1" dirty="0">
                <a:solidFill>
                  <a:schemeClr val="bg1"/>
                </a:solidFill>
                <a:latin typeface="黑体" panose="02010609060101010101" pitchFamily="49" charset="-122"/>
                <a:ea typeface="黑体" panose="02010609060101010101" pitchFamily="49" charset="-122"/>
              </a:endParaRPr>
            </a:p>
          </p:txBody>
        </p:sp>
      </p:grpSp>
      <p:sp>
        <p:nvSpPr>
          <p:cNvPr id="15" name="标题 3"/>
          <p:cNvSpPr txBox="1"/>
          <p:nvPr/>
        </p:nvSpPr>
        <p:spPr bwMode="auto">
          <a:xfrm>
            <a:off x="2343785" y="2553335"/>
            <a:ext cx="4632960" cy="1003300"/>
          </a:xfrm>
          <a:prstGeom prst="rect">
            <a:avLst/>
          </a:prstGeom>
          <a:noFill/>
          <a:ln w="9525">
            <a:noFill/>
            <a:miter lim="800000"/>
          </a:ln>
        </p:spPr>
        <p:txBody>
          <a:bodyPr vert="horz" wrap="square" lIns="121935" tIns="60968" rIns="121935" bIns="60968" numCol="1" anchor="ctr" anchorCtr="0" compatLnSpc="1">
            <a:normAutofit/>
          </a:bodyPr>
          <a:lstStyle/>
          <a:p>
            <a:pPr lvl="0" algn="l" defTabSz="914400" fontAlgn="base"/>
            <a:r>
              <a:rPr lang="en-US" altLang="zh-CN" sz="20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Orange Pi AI Stick Introduction</a:t>
            </a:r>
            <a:endParaRPr lang="en-US" altLang="zh-CN" sz="20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6" name="标题 3"/>
          <p:cNvSpPr txBox="1"/>
          <p:nvPr/>
        </p:nvSpPr>
        <p:spPr bwMode="auto">
          <a:xfrm>
            <a:off x="2343587" y="3578178"/>
            <a:ext cx="3854014" cy="1003546"/>
          </a:xfrm>
          <a:prstGeom prst="rect">
            <a:avLst/>
          </a:prstGeom>
          <a:noFill/>
          <a:ln w="9525">
            <a:noFill/>
            <a:miter lim="800000"/>
          </a:ln>
        </p:spPr>
        <p:txBody>
          <a:bodyPr vert="horz" wrap="square" lIns="121935" tIns="60968" rIns="121935" bIns="60968" numCol="1" anchor="ctr" anchorCtr="0" compatLnSpc="1">
            <a:normAutofit/>
          </a:bodyPr>
          <a:lstStyle/>
          <a:p>
            <a:pPr lvl="0" defTabSz="914400" fontAlgn="base">
              <a:spcBef>
                <a:spcPct val="0"/>
              </a:spcBef>
              <a:spcAft>
                <a:spcPct val="0"/>
              </a:spcAft>
            </a:pPr>
            <a:r>
              <a:rPr lang="en-US" altLang="zh-CN" sz="20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Orange Pi AI Application</a:t>
            </a:r>
            <a:endParaRPr lang="zh-CN" altLang="en-US" sz="2000" b="1"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标题 3"/>
          <p:cNvSpPr txBox="1"/>
          <p:nvPr/>
        </p:nvSpPr>
        <p:spPr bwMode="auto">
          <a:xfrm>
            <a:off x="2343587" y="4602890"/>
            <a:ext cx="3854014" cy="1003546"/>
          </a:xfrm>
          <a:prstGeom prst="rect">
            <a:avLst/>
          </a:prstGeom>
          <a:noFill/>
          <a:ln w="9525">
            <a:noFill/>
            <a:miter lim="800000"/>
          </a:ln>
        </p:spPr>
        <p:txBody>
          <a:bodyPr vert="horz" wrap="square" lIns="121935" tIns="60968" rIns="121935" bIns="60968" numCol="1" anchor="ctr" anchorCtr="0" compatLnSpc="1">
            <a:normAutofit/>
          </a:bodyPr>
          <a:lstStyle/>
          <a:p>
            <a:pPr lvl="0" defTabSz="914400" fontAlgn="base">
              <a:spcBef>
                <a:spcPct val="0"/>
              </a:spcBef>
              <a:spcAft>
                <a:spcPct val="0"/>
              </a:spcAft>
            </a:pPr>
            <a:r>
              <a:rPr lang="zh-CN" altLang="en-US" sz="20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Physical </a:t>
            </a:r>
            <a:r>
              <a:rPr lang="en-US" altLang="zh-CN" sz="20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P</a:t>
            </a:r>
            <a:r>
              <a:rPr lang="zh-CN" altLang="en-US" sz="20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hoto</a:t>
            </a:r>
            <a:endParaRPr lang="zh-CN" altLang="en-US" sz="2000" b="1" dirty="0" smtClean="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2051" name="Picture 3" descr="F:\whb\1.png"/>
          <p:cNvPicPr>
            <a:picLocks noChangeAspect="1" noChangeArrowheads="1"/>
          </p:cNvPicPr>
          <p:nvPr/>
        </p:nvPicPr>
        <p:blipFill>
          <a:blip r:embed="rId1" cstate="print">
            <a:duotone>
              <a:prstClr val="black"/>
              <a:schemeClr val="accent2">
                <a:tint val="45000"/>
                <a:satMod val="400000"/>
              </a:schemeClr>
            </a:duotone>
            <a:lum contrast="40000"/>
          </a:blip>
          <a:srcRect t="1863"/>
          <a:stretch>
            <a:fillRect/>
          </a:stretch>
        </p:blipFill>
        <p:spPr bwMode="auto">
          <a:xfrm>
            <a:off x="8178800" y="0"/>
            <a:ext cx="1828799" cy="2925145"/>
          </a:xfrm>
          <a:prstGeom prst="rect">
            <a:avLst/>
          </a:prstGeom>
          <a:noFill/>
        </p:spPr>
      </p:pic>
      <p:sp>
        <p:nvSpPr>
          <p:cNvPr id="23" name="标题 3"/>
          <p:cNvSpPr txBox="1"/>
          <p:nvPr/>
        </p:nvSpPr>
        <p:spPr bwMode="auto">
          <a:xfrm>
            <a:off x="8840678" y="3039596"/>
            <a:ext cx="504607" cy="2218355"/>
          </a:xfrm>
          <a:prstGeom prst="rect">
            <a:avLst/>
          </a:prstGeom>
          <a:noFill/>
          <a:ln w="9525">
            <a:noFill/>
            <a:miter lim="800000"/>
          </a:ln>
        </p:spPr>
        <p:txBody>
          <a:bodyPr vert="vert" wrap="square" lIns="121935" tIns="60968" rIns="121935" bIns="60968"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DC324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CONTENT</a:t>
            </a:r>
            <a:endParaRPr kumimoji="0" lang="zh-CN" altLang="en-US" sz="2400" b="1" i="0" u="none" strike="noStrike" kern="1200" cap="none" spc="0" normalizeH="0" baseline="0" noProof="0" dirty="0">
              <a:ln>
                <a:noFill/>
              </a:ln>
              <a:solidFill>
                <a:srgbClr val="DC324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ter\Desktop\未标题-1.jpg未标题-1"/>
          <p:cNvPicPr>
            <a:picLocks noChangeAspect="1" noChangeArrowheads="1"/>
          </p:cNvPicPr>
          <p:nvPr/>
        </p:nvPicPr>
        <p:blipFill>
          <a:blip r:embed="rId1"/>
          <a:srcRect/>
          <a:stretch>
            <a:fillRect/>
          </a:stretch>
        </p:blipFill>
        <p:spPr bwMode="auto">
          <a:xfrm>
            <a:off x="8573" y="6985"/>
            <a:ext cx="12177395" cy="6844665"/>
          </a:xfrm>
          <a:prstGeom prst="rect">
            <a:avLst/>
          </a:prstGeom>
          <a:noFill/>
        </p:spPr>
      </p:pic>
      <p:sp>
        <p:nvSpPr>
          <p:cNvPr id="4" name="标题 19"/>
          <p:cNvSpPr txBox="1"/>
          <p:nvPr>
            <p:custDataLst>
              <p:tags r:id="rId2"/>
            </p:custDataLst>
          </p:nvPr>
        </p:nvSpPr>
        <p:spPr bwMode="auto">
          <a:xfrm>
            <a:off x="445412" y="2529442"/>
            <a:ext cx="6228522" cy="864504"/>
          </a:xfrm>
          <a:prstGeom prst="rect">
            <a:avLst/>
          </a:prstGeom>
          <a:noFill/>
          <a:ln w="9525">
            <a:noFill/>
            <a:miter lim="800000"/>
          </a:ln>
        </p:spPr>
        <p:txBody>
          <a:bodyPr vert="horz" wrap="square" lIns="121935" tIns="60968" rIns="121935" bIns="60968" numCol="1" anchor="ctr" anchorCtr="0" compatLnSpc="1">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lnSpc>
                <a:spcPct val="120000"/>
              </a:lnSpc>
            </a:pPr>
            <a:r>
              <a:rPr lang="en-US" altLang="zh-CN" sz="6000" b="1" dirty="0" smtClean="0">
                <a:latin typeface="微软雅黑" panose="020B0503020204020204" pitchFamily="34" charset="-122"/>
                <a:ea typeface="微软雅黑" panose="020B0503020204020204" pitchFamily="34" charset="-122"/>
                <a:sym typeface="+mn-ea"/>
              </a:rPr>
              <a:t>Thanks</a:t>
            </a:r>
            <a:endParaRPr lang="en-US" altLang="zh-CN" sz="6000" b="1" dirty="0" smtClean="0">
              <a:latin typeface="微软雅黑" panose="020B0503020204020204" pitchFamily="34" charset="-122"/>
              <a:ea typeface="微软雅黑" panose="020B0503020204020204" pitchFamily="34" charset="-122"/>
            </a:endParaRPr>
          </a:p>
        </p:txBody>
      </p:sp>
      <p:pic>
        <p:nvPicPr>
          <p:cNvPr id="7" name="图片 6" descr="cropped-GTI-Logo_Small"/>
          <p:cNvPicPr>
            <a:picLocks noChangeAspect="1"/>
          </p:cNvPicPr>
          <p:nvPr/>
        </p:nvPicPr>
        <p:blipFill>
          <a:blip r:embed="rId3" cstate="print"/>
          <a:stretch>
            <a:fillRect/>
          </a:stretch>
        </p:blipFill>
        <p:spPr>
          <a:xfrm>
            <a:off x="2186715" y="350442"/>
            <a:ext cx="1787779" cy="478478"/>
          </a:xfrm>
          <a:prstGeom prst="rect">
            <a:avLst/>
          </a:prstGeom>
        </p:spPr>
      </p:pic>
      <p:cxnSp>
        <p:nvCxnSpPr>
          <p:cNvPr id="13" name="直接连接符 12"/>
          <p:cNvCxnSpPr/>
          <p:nvPr/>
        </p:nvCxnSpPr>
        <p:spPr>
          <a:xfrm>
            <a:off x="580676" y="3657911"/>
            <a:ext cx="6449516" cy="0"/>
          </a:xfrm>
          <a:prstGeom prst="line">
            <a:avLst/>
          </a:prstGeom>
          <a:ln w="38100">
            <a:solidFill>
              <a:srgbClr val="DC3240"/>
            </a:solidFill>
          </a:ln>
        </p:spPr>
        <p:style>
          <a:lnRef idx="1">
            <a:schemeClr val="accent2"/>
          </a:lnRef>
          <a:fillRef idx="0">
            <a:schemeClr val="accent2"/>
          </a:fillRef>
          <a:effectRef idx="0">
            <a:schemeClr val="accent2"/>
          </a:effectRef>
          <a:fontRef idx="minor">
            <a:schemeClr val="tx1"/>
          </a:fontRef>
        </p:style>
      </p:cxnSp>
      <p:sp>
        <p:nvSpPr>
          <p:cNvPr id="21" name="页脚占位符 2"/>
          <p:cNvSpPr>
            <a:spLocks noGrp="1"/>
          </p:cNvSpPr>
          <p:nvPr/>
        </p:nvSpPr>
        <p:spPr>
          <a:xfrm>
            <a:off x="580390" y="4105275"/>
            <a:ext cx="4016375" cy="365125"/>
          </a:xfrm>
          <a:prstGeom prst="rect">
            <a:avLst/>
          </a:prstGeom>
        </p:spPr>
        <p:txBody>
          <a:bodyPr vert="horz" lIns="121935" tIns="60968" rIns="121935" bIns="60968" rtlCol="0" anchor="ctr"/>
          <a:lstStyle>
            <a:defPPr>
              <a:defRPr lang="zh-CN"/>
            </a:defPPr>
            <a:lvl1pPr marL="0" algn="ctr" defTabSz="1219200" rtl="0" eaLnBrk="1" fontAlgn="auto" latinLnBrk="0" hangingPunct="1">
              <a:spcBef>
                <a:spcPts val="0"/>
              </a:spcBef>
              <a:spcAft>
                <a:spcPts val="0"/>
              </a:spcAft>
              <a:defRPr sz="1600" kern="1200">
                <a:solidFill>
                  <a:schemeClr val="tx1">
                    <a:tint val="75000"/>
                  </a:schemeClr>
                </a:solidFill>
                <a:latin typeface="+mn-lt"/>
                <a:ea typeface="+mn-ea"/>
                <a:cs typeface="+mn-cs"/>
              </a:defRPr>
            </a:lvl1pPr>
            <a:lvl2pPr marL="609600" algn="l" defTabSz="1219200" rtl="0" eaLnBrk="1" latinLnBrk="0" hangingPunct="1">
              <a:defRPr sz="2300" kern="1200">
                <a:solidFill>
                  <a:schemeClr val="tx1"/>
                </a:solidFill>
                <a:latin typeface="+mn-lt"/>
                <a:ea typeface="+mn-ea"/>
                <a:cs typeface="+mn-cs"/>
              </a:defRPr>
            </a:lvl2pPr>
            <a:lvl3pPr marL="1219200" algn="l" defTabSz="1219200" rtl="0" eaLnBrk="1" latinLnBrk="0" hangingPunct="1">
              <a:defRPr sz="2300" kern="1200">
                <a:solidFill>
                  <a:schemeClr val="tx1"/>
                </a:solidFill>
                <a:latin typeface="+mn-lt"/>
                <a:ea typeface="+mn-ea"/>
                <a:cs typeface="+mn-cs"/>
              </a:defRPr>
            </a:lvl3pPr>
            <a:lvl4pPr marL="1828800" algn="l" defTabSz="1219200" rtl="0" eaLnBrk="1" latinLnBrk="0" hangingPunct="1">
              <a:defRPr sz="2300" kern="1200">
                <a:solidFill>
                  <a:schemeClr val="tx1"/>
                </a:solidFill>
                <a:latin typeface="+mn-lt"/>
                <a:ea typeface="+mn-ea"/>
                <a:cs typeface="+mn-cs"/>
              </a:defRPr>
            </a:lvl4pPr>
            <a:lvl5pPr marL="2438400" algn="l" defTabSz="1219200" rtl="0" eaLnBrk="1" latinLnBrk="0" hangingPunct="1">
              <a:defRPr sz="2300" kern="1200">
                <a:solidFill>
                  <a:schemeClr val="tx1"/>
                </a:solidFill>
                <a:latin typeface="+mn-lt"/>
                <a:ea typeface="+mn-ea"/>
                <a:cs typeface="+mn-cs"/>
              </a:defRPr>
            </a:lvl5pPr>
            <a:lvl6pPr marL="3048635" algn="l" defTabSz="1219200" rtl="0" eaLnBrk="1" latinLnBrk="0" hangingPunct="1">
              <a:defRPr sz="2300" kern="1200">
                <a:solidFill>
                  <a:schemeClr val="tx1"/>
                </a:solidFill>
                <a:latin typeface="+mn-lt"/>
                <a:ea typeface="+mn-ea"/>
                <a:cs typeface="+mn-cs"/>
              </a:defRPr>
            </a:lvl6pPr>
            <a:lvl7pPr marL="3658235" algn="l" defTabSz="1219200" rtl="0" eaLnBrk="1" latinLnBrk="0" hangingPunct="1">
              <a:defRPr sz="2300" kern="1200">
                <a:solidFill>
                  <a:schemeClr val="tx1"/>
                </a:solidFill>
                <a:latin typeface="+mn-lt"/>
                <a:ea typeface="+mn-ea"/>
                <a:cs typeface="+mn-cs"/>
              </a:defRPr>
            </a:lvl7pPr>
            <a:lvl8pPr marL="4267835" algn="l" defTabSz="1219200" rtl="0" eaLnBrk="1" latinLnBrk="0" hangingPunct="1">
              <a:defRPr sz="2300" kern="1200">
                <a:solidFill>
                  <a:schemeClr val="tx1"/>
                </a:solidFill>
                <a:latin typeface="+mn-lt"/>
                <a:ea typeface="+mn-ea"/>
                <a:cs typeface="+mn-cs"/>
              </a:defRPr>
            </a:lvl8pPr>
            <a:lvl9pPr marL="4877435" algn="l" defTabSz="1219200" rtl="0" eaLnBrk="1" latinLnBrk="0" hangingPunct="1">
              <a:defRPr sz="2300" kern="1200">
                <a:solidFill>
                  <a:schemeClr val="tx1"/>
                </a:solidFill>
                <a:latin typeface="+mn-lt"/>
                <a:ea typeface="+mn-ea"/>
                <a:cs typeface="+mn-cs"/>
              </a:defRPr>
            </a:lvl9pPr>
          </a:lstStyle>
          <a:p>
            <a:pPr algn="l" fontAlgn="base">
              <a:lnSpc>
                <a:spcPct val="120000"/>
              </a:lnSpc>
            </a:pP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https://www.orangepi.cn/</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4489450" y="2660015"/>
            <a:ext cx="7293610" cy="1003300"/>
          </a:xfrm>
        </p:spPr>
        <p:txBody>
          <a:bodyPr>
            <a:normAutofit/>
          </a:bodyPr>
          <a:lstStyle/>
          <a:p>
            <a:r>
              <a:rPr lang="en-US" altLang="zh-CN" dirty="0">
                <a:solidFill>
                  <a:schemeClr val="bg1">
                    <a:lumMod val="10000"/>
                  </a:schemeClr>
                </a:solidFill>
                <a:cs typeface="微软雅黑" panose="020B0503020204020204" pitchFamily="34" charset="-122"/>
                <a:sym typeface="宋体" panose="02010600030101010101" pitchFamily="2" charset="-122"/>
              </a:rPr>
              <a:t>SPR2801S </a:t>
            </a:r>
            <a:r>
              <a:rPr lang="zh-CN" altLang="en-US" dirty="0">
                <a:solidFill>
                  <a:schemeClr val="bg1">
                    <a:lumMod val="10000"/>
                  </a:schemeClr>
                </a:solidFill>
                <a:cs typeface="微软雅黑" panose="020B0503020204020204" pitchFamily="34" charset="-122"/>
                <a:sym typeface="宋体" panose="02010600030101010101" pitchFamily="2" charset="-122"/>
              </a:rPr>
              <a:t>Introduction</a:t>
            </a:r>
            <a:endParaRPr lang="zh-CN" altLang="en-US"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20" name="组合 19"/>
          <p:cNvGrpSpPr/>
          <p:nvPr/>
        </p:nvGrpSpPr>
        <p:grpSpPr>
          <a:xfrm>
            <a:off x="1623357" y="2093880"/>
            <a:ext cx="2084522" cy="2084522"/>
            <a:chOff x="1562100" y="1968500"/>
            <a:chExt cx="558800" cy="558800"/>
          </a:xfrm>
        </p:grpSpPr>
        <p:sp>
          <p:nvSpPr>
            <p:cNvPr id="21" name="椭圆 20"/>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TextBox 21"/>
            <p:cNvSpPr txBox="1"/>
            <p:nvPr/>
          </p:nvSpPr>
          <p:spPr>
            <a:xfrm>
              <a:off x="1650447" y="2018410"/>
              <a:ext cx="382106" cy="420780"/>
            </a:xfrm>
            <a:prstGeom prst="rect">
              <a:avLst/>
            </a:prstGeom>
            <a:noFill/>
          </p:spPr>
          <p:txBody>
            <a:bodyPr wrap="none" rtlCol="0">
              <a:spAutoFit/>
            </a:bodyPr>
            <a:lstStyle/>
            <a:p>
              <a:pPr algn="ctr"/>
              <a:r>
                <a:rPr lang="en-US" altLang="zh-CN" sz="9600" b="1" dirty="0" smtClean="0">
                  <a:solidFill>
                    <a:schemeClr val="bg1"/>
                  </a:solidFill>
                  <a:latin typeface="黑体" panose="02010609060101010101" pitchFamily="49" charset="-122"/>
                  <a:ea typeface="黑体" panose="02010609060101010101" pitchFamily="49" charset="-122"/>
                </a:rPr>
                <a:t>01</a:t>
              </a:r>
              <a:endParaRPr lang="zh-CN" altLang="en-US" sz="9600" b="1" dirty="0">
                <a:solidFill>
                  <a:schemeClr val="bg1"/>
                </a:solidFill>
                <a:latin typeface="黑体" panose="02010609060101010101" pitchFamily="49" charset="-122"/>
                <a:ea typeface="黑体" panose="02010609060101010101" pitchFamily="49" charset="-122"/>
              </a:endParaRPr>
            </a:p>
          </p:txBody>
        </p:sp>
      </p:grpSp>
      <p:cxnSp>
        <p:nvCxnSpPr>
          <p:cNvPr id="7" name="直接连接符 6"/>
          <p:cNvCxnSpPr/>
          <p:nvPr/>
        </p:nvCxnSpPr>
        <p:spPr>
          <a:xfrm>
            <a:off x="4489392" y="3663619"/>
            <a:ext cx="5557134" cy="0"/>
          </a:xfrm>
          <a:prstGeom prst="line">
            <a:avLst/>
          </a:prstGeom>
          <a:ln w="38100">
            <a:solidFill>
              <a:srgbClr val="DC3240"/>
            </a:solidFill>
          </a:ln>
        </p:spPr>
        <p:style>
          <a:lnRef idx="1">
            <a:schemeClr val="accent2"/>
          </a:lnRef>
          <a:fillRef idx="0">
            <a:schemeClr val="accent2"/>
          </a:fillRef>
          <a:effectRef idx="0">
            <a:schemeClr val="accent2"/>
          </a:effectRef>
          <a:fontRef idx="minor">
            <a:schemeClr val="tx1"/>
          </a:fontRef>
        </p:style>
      </p:cxnSp>
      <p:sp>
        <p:nvSpPr>
          <p:cNvPr id="3" name="页脚占位符 2"/>
          <p:cNvSpPr>
            <a:spLocks noGrp="1"/>
          </p:cNvSpPr>
          <p:nvPr>
            <p:ph type="ftr" sz="quarter" idx="11"/>
          </p:nvPr>
        </p:nvSpPr>
        <p:spPr>
          <a:xfrm>
            <a:off x="8178800" y="6494780"/>
            <a:ext cx="4016375" cy="365125"/>
          </a:xfrm>
        </p:spPr>
        <p:txBody>
          <a:bodyPr/>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7"/>
          <p:cNvSpPr txBox="1"/>
          <p:nvPr/>
        </p:nvSpPr>
        <p:spPr>
          <a:xfrm>
            <a:off x="5862320" y="2016760"/>
            <a:ext cx="6070600" cy="922020"/>
          </a:xfrm>
          <a:prstGeom prst="rect">
            <a:avLst/>
          </a:prstGeom>
          <a:noFill/>
        </p:spPr>
        <p:txBody>
          <a:bodyPr wrap="square" rtlCol="0" anchor="t">
            <a:spAutoFit/>
          </a:bodyPr>
          <a:lstStyle/>
          <a:p>
            <a:r>
              <a:rPr lang="en-US"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 a coprocessor</a:t>
            </a:r>
            <a:r>
              <a:rPr lang="en-US"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SPR2801S </a:t>
            </a:r>
            <a:r>
              <a:rPr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constitutes a heterogeneous computing system </a:t>
            </a:r>
            <a:r>
              <a:rPr lang="en-US"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with CPU</a:t>
            </a:r>
            <a:r>
              <a:rPr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no additional memory </a:t>
            </a:r>
            <a:r>
              <a:rPr lang="en-US"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required</a:t>
            </a:r>
            <a:r>
              <a:rPr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efficient and reasonable</a:t>
            </a:r>
            <a:r>
              <a:rPr lang="zh-CN" altLang="en-US"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9"/>
          <p:cNvSpPr txBox="1"/>
          <p:nvPr/>
        </p:nvSpPr>
        <p:spPr>
          <a:xfrm>
            <a:off x="844139" y="4036343"/>
            <a:ext cx="4513983" cy="2353310"/>
          </a:xfrm>
          <a:prstGeom prst="rect">
            <a:avLst/>
          </a:prstGeom>
          <a:noFill/>
        </p:spPr>
        <p:txBody>
          <a:bodyPr wrap="square" rtlCol="0" anchor="t">
            <a:spAutoFit/>
          </a:bodyPr>
          <a:lstStyle/>
          <a:p>
            <a:pPr>
              <a:lnSpc>
                <a:spcPct val="150000"/>
              </a:lnSpc>
            </a:pPr>
            <a:r>
              <a:rPr sz="140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The SPR2801S is a deep learning neural network accelerator chip that is developed by Gyrfalcon Technology Inc. It provides superior computing power and experience for terminal and cloud AI products and systems, </a:t>
            </a:r>
            <a:r>
              <a:rPr sz="140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s</a:t>
            </a:r>
            <a:r>
              <a:rPr lang="zh-CN" sz="14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ignificantly speeding up the deployment of popular applications in the field of AI</a:t>
            </a:r>
            <a:endParaRPr lang="zh-CN" altLang="en-US" sz="1400"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26" name="图片 25"/>
          <p:cNvPicPr>
            <a:picLocks noChangeAspect="1"/>
          </p:cNvPicPr>
          <p:nvPr/>
        </p:nvPicPr>
        <p:blipFill>
          <a:blip r:embed="rId1" cstate="print">
            <a:clrChange>
              <a:clrFrom>
                <a:srgbClr val="FFFFFF"/>
              </a:clrFrom>
              <a:clrTo>
                <a:srgbClr val="FFFFFF">
                  <a:alpha val="0"/>
                </a:srgbClr>
              </a:clrTo>
            </a:clrChange>
          </a:blip>
          <a:stretch>
            <a:fillRect/>
          </a:stretch>
        </p:blipFill>
        <p:spPr>
          <a:xfrm>
            <a:off x="2604686" y="1629914"/>
            <a:ext cx="2541108" cy="2157037"/>
          </a:xfrm>
          <a:prstGeom prst="rect">
            <a:avLst/>
          </a:prstGeom>
        </p:spPr>
      </p:pic>
      <p:pic>
        <p:nvPicPr>
          <p:cNvPr id="27" name="图片 26"/>
          <p:cNvPicPr>
            <a:picLocks noChangeAspect="1"/>
          </p:cNvPicPr>
          <p:nvPr/>
        </p:nvPicPr>
        <p:blipFill>
          <a:blip r:embed="rId2" cstate="print"/>
          <a:stretch>
            <a:fillRect/>
          </a:stretch>
        </p:blipFill>
        <p:spPr>
          <a:xfrm>
            <a:off x="1019919" y="2516674"/>
            <a:ext cx="1212642" cy="1248534"/>
          </a:xfrm>
          <a:prstGeom prst="rect">
            <a:avLst/>
          </a:prstGeom>
        </p:spPr>
      </p:pic>
      <p:sp>
        <p:nvSpPr>
          <p:cNvPr id="29" name="文本框 15"/>
          <p:cNvSpPr txBox="1"/>
          <p:nvPr/>
        </p:nvSpPr>
        <p:spPr>
          <a:xfrm>
            <a:off x="3006075" y="297088"/>
            <a:ext cx="6182360" cy="583565"/>
          </a:xfrm>
          <a:prstGeom prst="rect">
            <a:avLst/>
          </a:prstGeom>
          <a:noFill/>
        </p:spPr>
        <p:txBody>
          <a:bodyPr wrap="none" rtlCol="0" anchor="t">
            <a:spAutoFit/>
          </a:bodyPr>
          <a:lstStyle/>
          <a:p>
            <a:pPr algn="l"/>
            <a:r>
              <a:rPr lang="en-US" altLang="zh-CN" sz="3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AI Chip SPR2801S </a:t>
            </a:r>
            <a:r>
              <a:rPr lang="zh-CN" altLang="en-US" sz="3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Introduction</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4" name="TextBox 33"/>
          <p:cNvSpPr txBox="1"/>
          <p:nvPr/>
        </p:nvSpPr>
        <p:spPr>
          <a:xfrm>
            <a:off x="5862320" y="1617980"/>
            <a:ext cx="1209040" cy="398780"/>
          </a:xfrm>
          <a:prstGeom prst="rect">
            <a:avLst/>
          </a:prstGeom>
          <a:noFill/>
        </p:spPr>
        <p:txBody>
          <a:bodyPr wrap="none" rtlCol="0">
            <a:spAutoFit/>
          </a:bodyPr>
          <a:lstStyle/>
          <a:p>
            <a:r>
              <a:rPr lang="en-US" altLang="zh-CN" sz="2000" b="1" dirty="0">
                <a:solidFill>
                  <a:srgbClr val="C00000"/>
                </a:solidFill>
                <a:latin typeface="黑体" panose="02010609060101010101" pitchFamily="49" charset="-122"/>
                <a:ea typeface="黑体" panose="02010609060101010101" pitchFamily="49" charset="-122"/>
              </a:rPr>
              <a:t>Low Cost</a:t>
            </a:r>
            <a:endParaRPr lang="en-US" altLang="zh-CN" sz="2000" b="1" dirty="0">
              <a:solidFill>
                <a:srgbClr val="C00000"/>
              </a:solidFill>
              <a:latin typeface="黑体" panose="02010609060101010101" pitchFamily="49" charset="-122"/>
              <a:ea typeface="黑体" panose="02010609060101010101" pitchFamily="49" charset="-122"/>
            </a:endParaRPr>
          </a:p>
        </p:txBody>
      </p:sp>
      <p:sp>
        <p:nvSpPr>
          <p:cNvPr id="37" name="TextBox 36"/>
          <p:cNvSpPr txBox="1"/>
          <p:nvPr/>
        </p:nvSpPr>
        <p:spPr>
          <a:xfrm>
            <a:off x="5862320" y="3021330"/>
            <a:ext cx="3589020" cy="398780"/>
          </a:xfrm>
          <a:prstGeom prst="rect">
            <a:avLst/>
          </a:prstGeom>
          <a:noFill/>
        </p:spPr>
        <p:txBody>
          <a:bodyPr wrap="square" rtlCol="0">
            <a:spAutoFit/>
          </a:bodyPr>
          <a:lstStyle/>
          <a:p>
            <a:pPr algn="l"/>
            <a:r>
              <a:rPr lang="zh-CN" altLang="en-US" sz="2000" b="1" dirty="0" smtClean="0">
                <a:solidFill>
                  <a:srgbClr val="C00000"/>
                </a:solidFill>
                <a:latin typeface="黑体" panose="02010609060101010101" pitchFamily="49" charset="-122"/>
                <a:ea typeface="黑体" panose="02010609060101010101" pitchFamily="49" charset="-122"/>
              </a:rPr>
              <a:t>Low </a:t>
            </a:r>
            <a:r>
              <a:rPr lang="en-US" altLang="zh-CN" sz="2000" b="1" dirty="0" smtClean="0">
                <a:solidFill>
                  <a:srgbClr val="C00000"/>
                </a:solidFill>
                <a:latin typeface="黑体" panose="02010609060101010101" pitchFamily="49" charset="-122"/>
                <a:ea typeface="黑体" panose="02010609060101010101" pitchFamily="49" charset="-122"/>
              </a:rPr>
              <a:t>P</a:t>
            </a:r>
            <a:r>
              <a:rPr lang="zh-CN" altLang="en-US" sz="2000" b="1" dirty="0" smtClean="0">
                <a:solidFill>
                  <a:srgbClr val="C00000"/>
                </a:solidFill>
                <a:latin typeface="黑体" panose="02010609060101010101" pitchFamily="49" charset="-122"/>
                <a:ea typeface="黑体" panose="02010609060101010101" pitchFamily="49" charset="-122"/>
              </a:rPr>
              <a:t>ower </a:t>
            </a:r>
            <a:r>
              <a:rPr lang="en-US" altLang="zh-CN" sz="2000" b="1" dirty="0" smtClean="0">
                <a:solidFill>
                  <a:srgbClr val="C00000"/>
                </a:solidFill>
                <a:latin typeface="黑体" panose="02010609060101010101" pitchFamily="49" charset="-122"/>
                <a:ea typeface="黑体" panose="02010609060101010101" pitchFamily="49" charset="-122"/>
              </a:rPr>
              <a:t>C</a:t>
            </a:r>
            <a:r>
              <a:rPr lang="zh-CN" altLang="en-US" sz="2000" b="1" dirty="0" smtClean="0">
                <a:solidFill>
                  <a:srgbClr val="C00000"/>
                </a:solidFill>
                <a:latin typeface="黑体" panose="02010609060101010101" pitchFamily="49" charset="-122"/>
                <a:ea typeface="黑体" panose="02010609060101010101" pitchFamily="49" charset="-122"/>
              </a:rPr>
              <a:t>onsumption</a:t>
            </a:r>
            <a:endParaRPr lang="zh-CN" altLang="en-US" sz="2000" b="1" dirty="0" smtClean="0">
              <a:solidFill>
                <a:srgbClr val="C00000"/>
              </a:solidFill>
              <a:latin typeface="黑体" panose="02010609060101010101" pitchFamily="49" charset="-122"/>
              <a:ea typeface="黑体" panose="02010609060101010101" pitchFamily="49" charset="-122"/>
            </a:endParaRPr>
          </a:p>
        </p:txBody>
      </p:sp>
      <p:sp>
        <p:nvSpPr>
          <p:cNvPr id="40" name="TextBox 39"/>
          <p:cNvSpPr txBox="1"/>
          <p:nvPr/>
        </p:nvSpPr>
        <p:spPr>
          <a:xfrm>
            <a:off x="5862320" y="4191000"/>
            <a:ext cx="2235200" cy="398780"/>
          </a:xfrm>
          <a:prstGeom prst="rect">
            <a:avLst/>
          </a:prstGeom>
          <a:noFill/>
        </p:spPr>
        <p:txBody>
          <a:bodyPr wrap="none" rtlCol="0">
            <a:spAutoFit/>
          </a:bodyPr>
          <a:lstStyle/>
          <a:p>
            <a:pPr algn="l"/>
            <a:r>
              <a:rPr lang="en-US" altLang="zh-CN" sz="2000" b="1" dirty="0" smtClean="0">
                <a:solidFill>
                  <a:srgbClr val="C00000"/>
                </a:solidFill>
                <a:latin typeface="黑体" panose="02010609060101010101" pitchFamily="49" charset="-122"/>
                <a:ea typeface="黑体" panose="02010609060101010101" pitchFamily="49" charset="-122"/>
              </a:rPr>
              <a:t>H</a:t>
            </a:r>
            <a:r>
              <a:rPr lang="zh-CN" altLang="en-US" sz="2000" b="1" dirty="0" smtClean="0">
                <a:solidFill>
                  <a:srgbClr val="C00000"/>
                </a:solidFill>
                <a:latin typeface="黑体" panose="02010609060101010101" pitchFamily="49" charset="-122"/>
                <a:ea typeface="黑体" panose="02010609060101010101" pitchFamily="49" charset="-122"/>
              </a:rPr>
              <a:t>igh </a:t>
            </a:r>
            <a:r>
              <a:rPr lang="en-US" altLang="zh-CN" sz="2000" b="1" dirty="0" smtClean="0">
                <a:solidFill>
                  <a:srgbClr val="C00000"/>
                </a:solidFill>
                <a:latin typeface="黑体" panose="02010609060101010101" pitchFamily="49" charset="-122"/>
                <a:ea typeface="黑体" panose="02010609060101010101" pitchFamily="49" charset="-122"/>
              </a:rPr>
              <a:t>P</a:t>
            </a:r>
            <a:r>
              <a:rPr lang="zh-CN" altLang="en-US" sz="2000" b="1" dirty="0" smtClean="0">
                <a:solidFill>
                  <a:srgbClr val="C00000"/>
                </a:solidFill>
                <a:latin typeface="黑体" panose="02010609060101010101" pitchFamily="49" charset="-122"/>
                <a:ea typeface="黑体" panose="02010609060101010101" pitchFamily="49" charset="-122"/>
              </a:rPr>
              <a:t>erformance</a:t>
            </a:r>
            <a:endParaRPr lang="zh-CN" altLang="en-US" sz="2000" b="1" dirty="0" smtClean="0">
              <a:solidFill>
                <a:srgbClr val="C00000"/>
              </a:solidFill>
              <a:latin typeface="黑体" panose="02010609060101010101" pitchFamily="49" charset="-122"/>
              <a:ea typeface="黑体" panose="02010609060101010101" pitchFamily="49" charset="-122"/>
            </a:endParaRPr>
          </a:p>
        </p:txBody>
      </p:sp>
      <p:sp>
        <p:nvSpPr>
          <p:cNvPr id="42" name="文本框 7"/>
          <p:cNvSpPr txBox="1"/>
          <p:nvPr/>
        </p:nvSpPr>
        <p:spPr>
          <a:xfrm>
            <a:off x="5862320" y="3420110"/>
            <a:ext cx="5411470" cy="645160"/>
          </a:xfrm>
          <a:prstGeom prst="rect">
            <a:avLst/>
          </a:prstGeom>
          <a:noFill/>
        </p:spPr>
        <p:txBody>
          <a:bodyPr wrap="square" rtlCol="0" anchor="t">
            <a:spAutoFit/>
          </a:bodyPr>
          <a:lstStyle/>
          <a:p>
            <a:r>
              <a:rPr lang="en-US" altLang="zh-CN"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The t</a:t>
            </a:r>
            <a:r>
              <a:rPr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ypical power consumption </a:t>
            </a:r>
            <a:r>
              <a:rPr lang="en-US"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of </a:t>
            </a:r>
            <a:r>
              <a:rPr lang="en-US" altLang="zh-CN"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SPR2801S</a:t>
            </a:r>
            <a:r>
              <a:rPr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is 0.3W, energy efficiency reaches 9.3TOPs/W</a:t>
            </a:r>
            <a:endParaRPr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3" name="文本框 7"/>
          <p:cNvSpPr txBox="1"/>
          <p:nvPr/>
        </p:nvSpPr>
        <p:spPr>
          <a:xfrm>
            <a:off x="5862320" y="4589780"/>
            <a:ext cx="5412105" cy="922020"/>
          </a:xfrm>
          <a:prstGeom prst="rect">
            <a:avLst/>
          </a:prstGeom>
          <a:noFill/>
        </p:spPr>
        <p:txBody>
          <a:bodyPr wrap="square" rtlCol="0" anchor="t">
            <a:spAutoFit/>
          </a:bodyPr>
          <a:lstStyle/>
          <a:p>
            <a:r>
              <a:rPr lang="en-US" altLang="zh-CN" sz="180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SPR2801S i</a:t>
            </a:r>
            <a:r>
              <a:rPr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ntegrates up to 28,000 computing units, providing 2.8 trillion calculations per second </a:t>
            </a:r>
            <a:endParaRPr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4" name="左右箭头 43"/>
          <p:cNvSpPr/>
          <p:nvPr/>
        </p:nvSpPr>
        <p:spPr>
          <a:xfrm>
            <a:off x="2303813" y="3386842"/>
            <a:ext cx="1223159" cy="330866"/>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frameworksv2"/>
          <p:cNvPicPr>
            <a:picLocks noChangeAspect="1"/>
          </p:cNvPicPr>
          <p:nvPr/>
        </p:nvPicPr>
        <p:blipFill>
          <a:blip r:embed="rId1" cstate="print">
            <a:clrChange>
              <a:clrFrom>
                <a:srgbClr val="FFFFFF"/>
              </a:clrFrom>
              <a:clrTo>
                <a:srgbClr val="FFFFFF">
                  <a:alpha val="0"/>
                </a:srgbClr>
              </a:clrTo>
            </a:clrChange>
          </a:blip>
          <a:srcRect t="46031" b="27387"/>
          <a:stretch>
            <a:fillRect/>
          </a:stretch>
        </p:blipFill>
        <p:spPr>
          <a:xfrm>
            <a:off x="6821989" y="5196051"/>
            <a:ext cx="1338463" cy="356740"/>
          </a:xfrm>
          <a:prstGeom prst="rect">
            <a:avLst/>
          </a:prstGeom>
        </p:spPr>
      </p:pic>
      <p:pic>
        <p:nvPicPr>
          <p:cNvPr id="24" name="图片 23" descr="MPE-Graphic"/>
          <p:cNvPicPr>
            <a:picLocks noChangeAspect="1"/>
          </p:cNvPicPr>
          <p:nvPr/>
        </p:nvPicPr>
        <p:blipFill>
          <a:blip r:embed="rId2" cstate="print"/>
          <a:srcRect l="3237" t="2898" r="2503" b="2616"/>
          <a:stretch>
            <a:fillRect/>
          </a:stretch>
        </p:blipFill>
        <p:spPr>
          <a:xfrm>
            <a:off x="7315196" y="1711215"/>
            <a:ext cx="3455719" cy="2902407"/>
          </a:xfrm>
          <a:prstGeom prst="rect">
            <a:avLst/>
          </a:prstGeom>
        </p:spPr>
      </p:pic>
      <p:grpSp>
        <p:nvGrpSpPr>
          <p:cNvPr id="34" name="组合 33"/>
          <p:cNvGrpSpPr/>
          <p:nvPr/>
        </p:nvGrpSpPr>
        <p:grpSpPr>
          <a:xfrm>
            <a:off x="1380645" y="1884510"/>
            <a:ext cx="4560124" cy="2816920"/>
            <a:chOff x="1484416" y="3316159"/>
            <a:chExt cx="4560124" cy="2816920"/>
          </a:xfrm>
        </p:grpSpPr>
        <p:sp>
          <p:nvSpPr>
            <p:cNvPr id="23" name="文本框 3"/>
            <p:cNvSpPr txBox="1"/>
            <p:nvPr/>
          </p:nvSpPr>
          <p:spPr>
            <a:xfrm>
              <a:off x="1484416" y="3316159"/>
              <a:ext cx="4560124" cy="553085"/>
            </a:xfrm>
            <a:prstGeom prst="rect">
              <a:avLst/>
            </a:prstGeom>
            <a:solidFill>
              <a:srgbClr val="DC3240"/>
            </a:solidFill>
          </p:spPr>
          <p:txBody>
            <a:bodyPr wrap="square" rtlCol="0" anchor="ctr">
              <a:spAutoFit/>
            </a:bodyPr>
            <a:lstStyle/>
            <a:p>
              <a:pPr algn="ctr">
                <a:lnSpc>
                  <a:spcPct val="150000"/>
                </a:lnSpc>
              </a:pPr>
              <a:endParaRPr lang="zh-CN" altLang="en-US" sz="20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aphicFrame>
          <p:nvGraphicFramePr>
            <p:cNvPr id="25" name="表格 24"/>
            <p:cNvGraphicFramePr/>
            <p:nvPr/>
          </p:nvGraphicFramePr>
          <p:xfrm>
            <a:off x="1484416" y="3842634"/>
            <a:ext cx="4559300" cy="2290714"/>
          </p:xfrm>
          <a:graphic>
            <a:graphicData uri="http://schemas.openxmlformats.org/drawingml/2006/table">
              <a:tbl>
                <a:tblPr firstRow="1" bandRow="1">
                  <a:tableStyleId>{5C22544A-7EE6-4342-B048-85BDC9FD1C3A}</a:tableStyleId>
                </a:tblPr>
                <a:tblGrid>
                  <a:gridCol w="1231900"/>
                  <a:gridCol w="3327400"/>
                </a:tblGrid>
                <a:tr h="458061">
                  <a:tc>
                    <a:txBody>
                      <a:bodyPr/>
                      <a:lstStyle/>
                      <a:p>
                        <a:pPr algn="ctr">
                          <a:buNone/>
                        </a:pPr>
                        <a:r>
                          <a:rPr lang="zh-CN" altLang="en-US" sz="700" b="1" spc="300" dirty="0" smtClean="0">
                            <a:solidFill>
                              <a:srgbClr val="FFFFFF"/>
                            </a:solidFill>
                            <a:latin typeface="微软雅黑" panose="020B0503020204020204" pitchFamily="34" charset="-122"/>
                            <a:ea typeface="微软雅黑" panose="020B0503020204020204" pitchFamily="34" charset="-122"/>
                          </a:rPr>
                          <a:t>Energy efficiency</a:t>
                        </a:r>
                        <a:endParaRPr lang="zh-CN" altLang="en-US" sz="700" b="1" spc="300" dirty="0" smtClean="0">
                          <a:solidFill>
                            <a:srgbClr val="FFFFFF"/>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buNone/>
                        </a:pPr>
                        <a:r>
                          <a:rPr lang="en-US" sz="1200" b="0" dirty="0">
                            <a:solidFill>
                              <a:schemeClr val="tx1">
                                <a:lumMod val="75000"/>
                              </a:schemeClr>
                            </a:solidFill>
                            <a:latin typeface="微软雅黑" panose="020B0503020204020204" pitchFamily="34" charset="-122"/>
                            <a:ea typeface="微软雅黑" panose="020B0503020204020204" pitchFamily="34" charset="-122"/>
                          </a:rPr>
                          <a:t>9.3 TOPs/Watt</a:t>
                        </a:r>
                        <a:endParaRPr lang="en-US" altLang="en-US" sz="1200" b="0" dirty="0">
                          <a:solidFill>
                            <a:schemeClr val="tx1">
                              <a:lumMod val="75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458470">
                  <a:tc>
                    <a:txBody>
                      <a:bodyPr/>
                      <a:lstStyle/>
                      <a:p>
                        <a:pPr algn="ctr">
                          <a:buNone/>
                        </a:pPr>
                        <a:r>
                          <a:rPr lang="zh-CN" altLang="en-US" sz="700" b="1" spc="300" dirty="0" smtClean="0">
                            <a:solidFill>
                              <a:srgbClr val="FFFFFF"/>
                            </a:solidFill>
                            <a:latin typeface="微软雅黑" panose="020B0503020204020204" pitchFamily="34" charset="-122"/>
                            <a:ea typeface="微软雅黑" panose="020B0503020204020204" pitchFamily="34" charset="-122"/>
                            <a:cs typeface="+mn-lt"/>
                          </a:rPr>
                          <a:t>low power consumption</a:t>
                        </a:r>
                        <a:endParaRPr lang="zh-CN" altLang="en-US" sz="700" b="1" spc="300" dirty="0" smtClean="0">
                          <a:solidFill>
                            <a:srgbClr val="FFFFFF"/>
                          </a:solidFill>
                          <a:latin typeface="微软雅黑" panose="020B0503020204020204" pitchFamily="34" charset="-122"/>
                          <a:ea typeface="微软雅黑" panose="020B0503020204020204" pitchFamily="34" charset="-122"/>
                          <a:cs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buNone/>
                        </a:pPr>
                        <a:r>
                          <a:rPr lang="en-US" sz="1200" b="0" dirty="0">
                            <a:solidFill>
                              <a:schemeClr val="tx1">
                                <a:lumMod val="75000"/>
                              </a:schemeClr>
                            </a:solidFill>
                            <a:latin typeface="微软雅黑" panose="020B0503020204020204" pitchFamily="34" charset="-122"/>
                            <a:ea typeface="微软雅黑" panose="020B0503020204020204" pitchFamily="34" charset="-122"/>
                          </a:rPr>
                          <a:t>2.8 TOPs </a:t>
                        </a:r>
                        <a:r>
                          <a:rPr lang="en-US" sz="1200" b="0" dirty="0" smtClean="0">
                            <a:solidFill>
                              <a:schemeClr val="tx1">
                                <a:lumMod val="75000"/>
                              </a:schemeClr>
                            </a:solidFill>
                            <a:latin typeface="微软雅黑" panose="020B0503020204020204" pitchFamily="34" charset="-122"/>
                            <a:ea typeface="微软雅黑" panose="020B0503020204020204" pitchFamily="34" charset="-122"/>
                          </a:rPr>
                          <a:t>@300mW</a:t>
                        </a:r>
                        <a:endParaRPr lang="en-US" altLang="en-US" sz="1200" b="0" dirty="0">
                          <a:solidFill>
                            <a:schemeClr val="tx1">
                              <a:lumMod val="75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458061">
                  <a:tc>
                    <a:txBody>
                      <a:bodyPr/>
                      <a:lstStyle/>
                      <a:p>
                        <a:pPr algn="ctr">
                          <a:buNone/>
                        </a:pPr>
                        <a:r>
                          <a:rPr lang="zh-CN" altLang="en-US" sz="700" b="1" spc="300" dirty="0" smtClean="0">
                            <a:solidFill>
                              <a:srgbClr val="FFFFFF"/>
                            </a:solidFill>
                            <a:latin typeface="微软雅黑" panose="020B0503020204020204" pitchFamily="34" charset="-122"/>
                            <a:ea typeface="微软雅黑" panose="020B0503020204020204" pitchFamily="34" charset="-122"/>
                          </a:rPr>
                          <a:t>Peak performance</a:t>
                        </a:r>
                        <a:endParaRPr lang="zh-CN" altLang="en-US" sz="700" b="1" spc="300" dirty="0" smtClean="0">
                          <a:solidFill>
                            <a:srgbClr val="FFFFFF"/>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buNone/>
                        </a:pPr>
                        <a:r>
                          <a:rPr lang="en-US" sz="1200" b="0" dirty="0">
                            <a:solidFill>
                              <a:schemeClr val="tx1">
                                <a:lumMod val="75000"/>
                              </a:schemeClr>
                            </a:solidFill>
                            <a:latin typeface="微软雅黑" panose="020B0503020204020204" pitchFamily="34" charset="-122"/>
                            <a:ea typeface="微软雅黑" panose="020B0503020204020204" pitchFamily="34" charset="-122"/>
                          </a:rPr>
                          <a:t>5.6 TOPs </a:t>
                        </a:r>
                        <a:r>
                          <a:rPr lang="en-US" sz="1200" b="0" dirty="0" smtClean="0">
                            <a:solidFill>
                              <a:schemeClr val="tx1">
                                <a:lumMod val="75000"/>
                              </a:schemeClr>
                            </a:solidFill>
                            <a:latin typeface="微软雅黑" panose="020B0503020204020204" pitchFamily="34" charset="-122"/>
                            <a:ea typeface="微软雅黑" panose="020B0503020204020204" pitchFamily="34" charset="-122"/>
                          </a:rPr>
                          <a:t>@100MHz</a:t>
                        </a:r>
                        <a:endParaRPr lang="en-US" altLang="en-US" sz="1200" b="0" dirty="0">
                          <a:solidFill>
                            <a:schemeClr val="tx1">
                              <a:lumMod val="75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458061">
                  <a:tc>
                    <a:txBody>
                      <a:bodyPr/>
                      <a:lstStyle/>
                      <a:p>
                        <a:pPr algn="ctr">
                          <a:buNone/>
                        </a:pPr>
                        <a:r>
                          <a:rPr lang="zh-CN" sz="700" b="1" spc="300" dirty="0">
                            <a:solidFill>
                              <a:srgbClr val="FFFFFF"/>
                            </a:solidFill>
                            <a:latin typeface="微软雅黑" panose="020B0503020204020204" pitchFamily="34" charset="-122"/>
                            <a:ea typeface="微软雅黑" panose="020B0503020204020204" pitchFamily="34" charset="-122"/>
                          </a:rPr>
                          <a:t>Chip package</a:t>
                        </a:r>
                        <a:endParaRPr lang="zh-CN" sz="700" b="1" spc="300" dirty="0">
                          <a:solidFill>
                            <a:srgbClr val="FFFFFF"/>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buNone/>
                        </a:pPr>
                        <a:r>
                          <a:rPr lang="en-US" sz="1200" b="0" dirty="0" smtClean="0">
                            <a:solidFill>
                              <a:schemeClr val="tx1">
                                <a:lumMod val="75000"/>
                              </a:schemeClr>
                            </a:solidFill>
                            <a:latin typeface="微软雅黑" panose="020B0503020204020204" pitchFamily="34" charset="-122"/>
                            <a:ea typeface="微软雅黑" panose="020B0503020204020204" pitchFamily="34" charset="-122"/>
                          </a:rPr>
                          <a:t>BGA(</a:t>
                        </a:r>
                        <a:r>
                          <a:rPr lang="en-US" sz="1200" b="0" dirty="0" smtClean="0">
                            <a:solidFill>
                              <a:schemeClr val="tx1">
                                <a:lumMod val="75000"/>
                              </a:schemeClr>
                            </a:solidFill>
                            <a:latin typeface="微软雅黑" panose="020B0503020204020204" pitchFamily="34" charset="-122"/>
                            <a:ea typeface="微软雅黑" panose="020B0503020204020204" pitchFamily="34" charset="-122"/>
                            <a:sym typeface="+mn-ea"/>
                          </a:rPr>
                          <a:t>7mm*7mm</a:t>
                        </a:r>
                        <a:r>
                          <a:rPr lang="en-US" sz="1200" b="0" dirty="0">
                            <a:solidFill>
                              <a:schemeClr val="tx1">
                                <a:lumMod val="75000"/>
                              </a:schemeClr>
                            </a:solidFill>
                            <a:latin typeface="微软雅黑" panose="020B0503020204020204" pitchFamily="34" charset="-122"/>
                            <a:ea typeface="微软雅黑" panose="020B0503020204020204" pitchFamily="34" charset="-122"/>
                          </a:rPr>
                          <a:t>)</a:t>
                        </a:r>
                        <a:endParaRPr lang="en-US" altLang="en-US" sz="1200" b="0" dirty="0">
                          <a:solidFill>
                            <a:schemeClr val="tx1">
                              <a:lumMod val="75000"/>
                            </a:schemeClr>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458061">
                  <a:tc>
                    <a:txBody>
                      <a:bodyPr/>
                      <a:lstStyle/>
                      <a:p>
                        <a:pPr algn="ctr">
                          <a:buNone/>
                        </a:pPr>
                        <a:r>
                          <a:rPr lang="zh-CN" sz="700" b="1" spc="300" dirty="0">
                            <a:solidFill>
                              <a:srgbClr val="FFFFFF"/>
                            </a:solidFill>
                            <a:latin typeface="微软雅黑" panose="020B0503020204020204" pitchFamily="34" charset="-122"/>
                            <a:ea typeface="微软雅黑" panose="020B0503020204020204" pitchFamily="34" charset="-122"/>
                          </a:rPr>
                          <a:t>Open source framework</a:t>
                        </a:r>
                        <a:endParaRPr lang="zh-CN" sz="700" b="1" spc="300" dirty="0">
                          <a:solidFill>
                            <a:srgbClr val="FFFFFF"/>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buNone/>
                        </a:pPr>
                        <a:r>
                          <a:rPr lang="zh-CN" sz="1200" b="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Caffe，</a:t>
                        </a:r>
                        <a:r>
                          <a:rPr lang="en-US" altLang="zh-CN" sz="1200" b="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P</a:t>
                        </a:r>
                        <a:r>
                          <a:rPr lang="zh-CN" sz="1200" b="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y</a:t>
                        </a:r>
                        <a:r>
                          <a:rPr lang="en-US" altLang="zh-CN" sz="1200" b="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T</a:t>
                        </a:r>
                        <a:r>
                          <a:rPr lang="zh-CN" sz="1200" b="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orch，</a:t>
                        </a:r>
                        <a:r>
                          <a:rPr lang="en-US" altLang="zh-CN" sz="1200" b="0" dirty="0" smtClean="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TensorFlow </a:t>
                        </a:r>
                        <a:r>
                          <a:rPr lang="en-US" alt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w</a:t>
                        </a:r>
                        <a:r>
                          <a:rPr lang="zh-CN" sz="12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ill be supported soon</a:t>
                        </a:r>
                        <a:r>
                          <a:rPr lang="en-US" altLang="zh-CN" sz="1200" b="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grpSp>
      <p:pic>
        <p:nvPicPr>
          <p:cNvPr id="30" name="图片 29" descr="frameworksv2"/>
          <p:cNvPicPr>
            <a:picLocks noChangeAspect="1"/>
          </p:cNvPicPr>
          <p:nvPr/>
        </p:nvPicPr>
        <p:blipFill>
          <a:blip r:embed="rId1" cstate="print">
            <a:clrChange>
              <a:clrFrom>
                <a:srgbClr val="FFFFFF"/>
              </a:clrFrom>
              <a:clrTo>
                <a:srgbClr val="FFFFFF">
                  <a:alpha val="0"/>
                </a:srgbClr>
              </a:clrTo>
            </a:clrChange>
          </a:blip>
          <a:srcRect t="72613"/>
          <a:stretch>
            <a:fillRect/>
          </a:stretch>
        </p:blipFill>
        <p:spPr>
          <a:xfrm>
            <a:off x="9322124" y="5159142"/>
            <a:ext cx="1520041" cy="417400"/>
          </a:xfrm>
          <a:prstGeom prst="rect">
            <a:avLst/>
          </a:prstGeom>
        </p:spPr>
      </p:pic>
      <p:pic>
        <p:nvPicPr>
          <p:cNvPr id="33" name="图片 32" descr="frameworksv2"/>
          <p:cNvPicPr>
            <a:picLocks noChangeAspect="1"/>
          </p:cNvPicPr>
          <p:nvPr/>
        </p:nvPicPr>
        <p:blipFill>
          <a:blip r:embed="rId1" cstate="print">
            <a:clrChange>
              <a:clrFrom>
                <a:srgbClr val="FFFFFF"/>
              </a:clrFrom>
              <a:clrTo>
                <a:srgbClr val="FFFFFF">
                  <a:alpha val="0"/>
                </a:srgbClr>
              </a:clrTo>
            </a:clrChange>
          </a:blip>
          <a:srcRect b="53968"/>
          <a:stretch>
            <a:fillRect/>
          </a:stretch>
        </p:blipFill>
        <p:spPr>
          <a:xfrm>
            <a:off x="8432612" y="4894451"/>
            <a:ext cx="1393673" cy="643242"/>
          </a:xfrm>
          <a:prstGeom prst="rect">
            <a:avLst/>
          </a:prstGeom>
        </p:spPr>
      </p:pic>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
        <p:nvSpPr>
          <p:cNvPr id="2" name="文本框 15"/>
          <p:cNvSpPr txBox="1"/>
          <p:nvPr/>
        </p:nvSpPr>
        <p:spPr>
          <a:xfrm>
            <a:off x="3006075" y="297088"/>
            <a:ext cx="6182360" cy="583565"/>
          </a:xfrm>
          <a:prstGeom prst="rect">
            <a:avLst/>
          </a:prstGeom>
          <a:noFill/>
        </p:spPr>
        <p:txBody>
          <a:bodyPr wrap="none" rtlCol="0" anchor="t">
            <a:spAutoFit/>
          </a:bodyPr>
          <a:p>
            <a:pPr algn="l"/>
            <a:r>
              <a:rPr lang="en-US" altLang="zh-CN" sz="3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AI Chip SPR2801S </a:t>
            </a:r>
            <a:r>
              <a:rPr lang="zh-CN" altLang="en-US" sz="3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Introduction</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ph type="title"/>
          </p:nvPr>
        </p:nvSpPr>
        <p:spPr>
          <a:xfrm>
            <a:off x="4382770" y="2660015"/>
            <a:ext cx="5347970" cy="1003300"/>
          </a:xfrm>
        </p:spPr>
        <p:txBody>
          <a:bodyPr>
            <a:normAutofit fontScale="90000"/>
          </a:bodyPr>
          <a:lstStyle/>
          <a:p>
            <a:r>
              <a:rPr lang="en-US" altLang="zh-CN" dirty="0" smtClean="0">
                <a:solidFill>
                  <a:schemeClr val="bg1">
                    <a:lumMod val="10000"/>
                  </a:schemeClr>
                </a:solidFill>
                <a:cs typeface="微软雅黑" panose="020B0503020204020204" pitchFamily="34" charset="-122"/>
                <a:sym typeface="宋体" panose="02010600030101010101" pitchFamily="2" charset="-122"/>
              </a:rPr>
              <a:t>Orange Pi AI Stick Introduction</a:t>
            </a:r>
            <a:endParaRPr lang="zh-CN" altLang="en-US"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3" name="组合 19"/>
          <p:cNvGrpSpPr/>
          <p:nvPr/>
        </p:nvGrpSpPr>
        <p:grpSpPr>
          <a:xfrm>
            <a:off x="1623357" y="2093880"/>
            <a:ext cx="2084522" cy="2084522"/>
            <a:chOff x="1562100" y="1968500"/>
            <a:chExt cx="558800" cy="558800"/>
          </a:xfrm>
        </p:grpSpPr>
        <p:sp>
          <p:nvSpPr>
            <p:cNvPr id="21" name="椭圆 20"/>
            <p:cNvSpPr/>
            <p:nvPr/>
          </p:nvSpPr>
          <p:spPr>
            <a:xfrm>
              <a:off x="1562100" y="1968500"/>
              <a:ext cx="558800" cy="55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TextBox 21"/>
            <p:cNvSpPr txBox="1"/>
            <p:nvPr/>
          </p:nvSpPr>
          <p:spPr>
            <a:xfrm>
              <a:off x="1650447" y="2018410"/>
              <a:ext cx="382106" cy="420780"/>
            </a:xfrm>
            <a:prstGeom prst="rect">
              <a:avLst/>
            </a:prstGeom>
            <a:noFill/>
          </p:spPr>
          <p:txBody>
            <a:bodyPr wrap="none" rtlCol="0">
              <a:spAutoFit/>
            </a:bodyPr>
            <a:lstStyle/>
            <a:p>
              <a:pPr algn="ctr"/>
              <a:r>
                <a:rPr lang="en-US" altLang="zh-CN" sz="9600" b="1" dirty="0" smtClean="0">
                  <a:solidFill>
                    <a:schemeClr val="bg1"/>
                  </a:solidFill>
                  <a:latin typeface="黑体" panose="02010609060101010101" pitchFamily="49" charset="-122"/>
                  <a:ea typeface="黑体" panose="02010609060101010101" pitchFamily="49" charset="-122"/>
                </a:rPr>
                <a:t>02</a:t>
              </a:r>
              <a:endParaRPr lang="zh-CN" altLang="en-US" sz="9600" b="1" dirty="0">
                <a:solidFill>
                  <a:schemeClr val="bg1"/>
                </a:solidFill>
                <a:latin typeface="黑体" panose="02010609060101010101" pitchFamily="49" charset="-122"/>
                <a:ea typeface="黑体" panose="02010609060101010101" pitchFamily="49" charset="-122"/>
              </a:endParaRPr>
            </a:p>
          </p:txBody>
        </p:sp>
      </p:grpSp>
      <p:cxnSp>
        <p:nvCxnSpPr>
          <p:cNvPr id="7" name="直接连接符 6"/>
          <p:cNvCxnSpPr/>
          <p:nvPr/>
        </p:nvCxnSpPr>
        <p:spPr>
          <a:xfrm>
            <a:off x="4489392" y="3663619"/>
            <a:ext cx="4868364" cy="0"/>
          </a:xfrm>
          <a:prstGeom prst="line">
            <a:avLst/>
          </a:prstGeom>
          <a:ln w="38100">
            <a:solidFill>
              <a:srgbClr val="DC324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15"/>
          <p:cNvSpPr txBox="1"/>
          <p:nvPr/>
        </p:nvSpPr>
        <p:spPr>
          <a:xfrm>
            <a:off x="3929365" y="286928"/>
            <a:ext cx="5217160" cy="583565"/>
          </a:xfrm>
          <a:prstGeom prst="rect">
            <a:avLst/>
          </a:prstGeom>
          <a:noFill/>
        </p:spPr>
        <p:txBody>
          <a:bodyPr wrap="none" rtlCol="0" anchor="t">
            <a:spAutoFit/>
          </a:bodyPr>
          <a:lstStyle/>
          <a:p>
            <a:pPr algn="l"/>
            <a:r>
              <a:rPr lang="en-US" altLang="zh-CN" sz="3200" dirty="0" smtClean="0">
                <a:solidFill>
                  <a:schemeClr val="bg1">
                    <a:lumMod val="10000"/>
                  </a:schemeClr>
                </a:solidFill>
                <a:cs typeface="微软雅黑" panose="020B0503020204020204" pitchFamily="34" charset="-122"/>
                <a:sym typeface="宋体" panose="02010600030101010101" pitchFamily="2" charset="-122"/>
              </a:rPr>
              <a:t>Orange Pi AI Stick Introduction</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27" name="组合 26"/>
          <p:cNvGrpSpPr/>
          <p:nvPr/>
        </p:nvGrpSpPr>
        <p:grpSpPr>
          <a:xfrm>
            <a:off x="7913093" y="1768043"/>
            <a:ext cx="2137552" cy="2137552"/>
            <a:chOff x="2006935" y="2410691"/>
            <a:chExt cx="2137552" cy="2137552"/>
          </a:xfrm>
        </p:grpSpPr>
        <p:sp>
          <p:nvSpPr>
            <p:cNvPr id="12" name="椭圆 11"/>
            <p:cNvSpPr/>
            <p:nvPr/>
          </p:nvSpPr>
          <p:spPr>
            <a:xfrm>
              <a:off x="2006935" y="2410691"/>
              <a:ext cx="2137552" cy="2137552"/>
            </a:xfrm>
            <a:prstGeom prst="ellipse">
              <a:avLst/>
            </a:prstGeom>
            <a:solidFill>
              <a:srgbClr val="DC3240"/>
            </a:solidFill>
            <a:ln w="381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285065" y="3064741"/>
              <a:ext cx="1581150" cy="829945"/>
            </a:xfrm>
            <a:prstGeom prst="rect">
              <a:avLst/>
            </a:prstGeom>
            <a:noFill/>
          </p:spPr>
          <p:txBody>
            <a:bodyPr wrap="square" rtlCol="0">
              <a:spAutoFit/>
            </a:bodyPr>
            <a:lstStyle/>
            <a:p>
              <a:pPr algn="l"/>
              <a:r>
                <a:rPr lang="zh-CN" altLang="en-US" sz="2400" b="1" dirty="0">
                  <a:solidFill>
                    <a:schemeClr val="bg1"/>
                  </a:solidFill>
                  <a:latin typeface="黑体" panose="02010609060101010101" pitchFamily="49" charset="-122"/>
                  <a:ea typeface="黑体" panose="02010609060101010101" pitchFamily="49" charset="-122"/>
                </a:rPr>
                <a:t>Low threshold</a:t>
              </a:r>
              <a:endParaRPr lang="zh-CN" altLang="en-US" sz="2400" b="1" dirty="0">
                <a:solidFill>
                  <a:schemeClr val="bg1"/>
                </a:solidFill>
                <a:latin typeface="黑体" panose="02010609060101010101" pitchFamily="49" charset="-122"/>
                <a:ea typeface="黑体" panose="02010609060101010101" pitchFamily="49" charset="-122"/>
              </a:endParaRPr>
            </a:p>
          </p:txBody>
        </p:sp>
      </p:grpSp>
      <p:grpSp>
        <p:nvGrpSpPr>
          <p:cNvPr id="26" name="组合 25"/>
          <p:cNvGrpSpPr/>
          <p:nvPr/>
        </p:nvGrpSpPr>
        <p:grpSpPr>
          <a:xfrm>
            <a:off x="6787659" y="3720925"/>
            <a:ext cx="2137552" cy="2137552"/>
            <a:chOff x="5213272" y="2410691"/>
            <a:chExt cx="2137552" cy="2137552"/>
          </a:xfrm>
        </p:grpSpPr>
        <p:sp>
          <p:nvSpPr>
            <p:cNvPr id="15" name="椭圆 14"/>
            <p:cNvSpPr/>
            <p:nvPr/>
          </p:nvSpPr>
          <p:spPr>
            <a:xfrm>
              <a:off x="5213272" y="2410691"/>
              <a:ext cx="2137552" cy="2137552"/>
            </a:xfrm>
            <a:prstGeom prst="ellipse">
              <a:avLst/>
            </a:prstGeom>
            <a:solidFill>
              <a:srgbClr val="DC3240"/>
            </a:solidFill>
            <a:ln w="381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597447" y="3005051"/>
              <a:ext cx="1369695" cy="953135"/>
            </a:xfrm>
            <a:prstGeom prst="rect">
              <a:avLst/>
            </a:prstGeom>
            <a:noFill/>
          </p:spPr>
          <p:txBody>
            <a:bodyPr wrap="square" rtlCol="0">
              <a:spAutoFit/>
            </a:bodyPr>
            <a:lstStyle/>
            <a:p>
              <a:pPr algn="l"/>
              <a:r>
                <a:rPr lang="zh-CN" altLang="en-US" sz="2800" b="1" dirty="0" smtClean="0">
                  <a:solidFill>
                    <a:schemeClr val="bg1"/>
                  </a:solidFill>
                  <a:latin typeface="黑体" panose="02010609060101010101" pitchFamily="49" charset="-122"/>
                  <a:ea typeface="黑体" panose="02010609060101010101" pitchFamily="49" charset="-122"/>
                </a:rPr>
                <a:t>Easy to use</a:t>
              </a:r>
              <a:endParaRPr lang="zh-CN" altLang="en-US" sz="2800" b="1" dirty="0" smtClean="0">
                <a:solidFill>
                  <a:schemeClr val="bg1"/>
                </a:solidFill>
                <a:latin typeface="黑体" panose="02010609060101010101" pitchFamily="49" charset="-122"/>
                <a:ea typeface="黑体" panose="02010609060101010101" pitchFamily="49" charset="-122"/>
              </a:endParaRPr>
            </a:p>
          </p:txBody>
        </p:sp>
      </p:grpSp>
      <p:grpSp>
        <p:nvGrpSpPr>
          <p:cNvPr id="22" name="组合 21"/>
          <p:cNvGrpSpPr/>
          <p:nvPr/>
        </p:nvGrpSpPr>
        <p:grpSpPr>
          <a:xfrm>
            <a:off x="9091308" y="3720925"/>
            <a:ext cx="2137552" cy="2137552"/>
            <a:chOff x="8377372" y="2410691"/>
            <a:chExt cx="2137552" cy="2137552"/>
          </a:xfrm>
        </p:grpSpPr>
        <p:sp>
          <p:nvSpPr>
            <p:cNvPr id="17" name="椭圆 16"/>
            <p:cNvSpPr/>
            <p:nvPr/>
          </p:nvSpPr>
          <p:spPr>
            <a:xfrm>
              <a:off x="8377372" y="2410691"/>
              <a:ext cx="2137552" cy="2137552"/>
            </a:xfrm>
            <a:prstGeom prst="ellipse">
              <a:avLst/>
            </a:prstGeom>
            <a:solidFill>
              <a:srgbClr val="DC3240"/>
            </a:solidFill>
            <a:ln w="381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8680902" y="3005051"/>
              <a:ext cx="1530350" cy="953135"/>
            </a:xfrm>
            <a:prstGeom prst="rect">
              <a:avLst/>
            </a:prstGeom>
            <a:noFill/>
          </p:spPr>
          <p:txBody>
            <a:bodyPr wrap="square" rtlCol="0">
              <a:spAutoFit/>
            </a:bodyPr>
            <a:lstStyle/>
            <a:p>
              <a:pPr algn="l"/>
              <a:r>
                <a:rPr lang="zh-CN" altLang="en-US" sz="2800" b="1" dirty="0" smtClean="0">
                  <a:solidFill>
                    <a:schemeClr val="bg1"/>
                  </a:solidFill>
                  <a:latin typeface="黑体" panose="02010609060101010101" pitchFamily="49" charset="-122"/>
                  <a:ea typeface="黑体" panose="02010609060101010101" pitchFamily="49" charset="-122"/>
                </a:rPr>
                <a:t>Easy to develop</a:t>
              </a:r>
              <a:endParaRPr lang="zh-CN" altLang="en-US" sz="2800" b="1" dirty="0" smtClean="0">
                <a:solidFill>
                  <a:schemeClr val="bg1"/>
                </a:solidFill>
                <a:latin typeface="黑体" panose="02010609060101010101" pitchFamily="49" charset="-122"/>
                <a:ea typeface="黑体" panose="02010609060101010101" pitchFamily="49" charset="-122"/>
              </a:endParaRPr>
            </a:p>
          </p:txBody>
        </p:sp>
      </p:grpSp>
      <p:sp>
        <p:nvSpPr>
          <p:cNvPr id="21" name="文本框 2"/>
          <p:cNvSpPr txBox="1"/>
          <p:nvPr/>
        </p:nvSpPr>
        <p:spPr>
          <a:xfrm>
            <a:off x="675005" y="1941830"/>
            <a:ext cx="5657850" cy="3646170"/>
          </a:xfrm>
          <a:prstGeom prst="rect">
            <a:avLst/>
          </a:prstGeom>
          <a:noFill/>
          <a:ln w="9525">
            <a:noFill/>
          </a:ln>
        </p:spPr>
        <p:txBody>
          <a:bodyPr wrap="square" anchor="t">
            <a:spAutoFit/>
          </a:bodyPr>
          <a:lstStyle/>
          <a:p>
            <a:pPr>
              <a:lnSpc>
                <a:spcPct val="150000"/>
              </a:lnSpc>
            </a:pPr>
            <a:r>
              <a:rPr lang="en-US" altLang="zh-CN" sz="2800" b="1" dirty="0">
                <a:solidFill>
                  <a:srgbClr val="DC3240"/>
                </a:solidFill>
                <a:latin typeface="微软雅黑" panose="020B0503020204020204" pitchFamily="34" charset="-122"/>
                <a:ea typeface="微软雅黑" panose="020B0503020204020204" pitchFamily="34" charset="-122"/>
                <a:cs typeface="微软雅黑" panose="020B0503020204020204" pitchFamily="34" charset="-122"/>
              </a:rPr>
              <a:t>Orange Pi </a:t>
            </a:r>
            <a:r>
              <a:rPr lang="en-US" altLang="zh-CN" sz="2800" b="1" dirty="0">
                <a:solidFill>
                  <a:srgbClr val="DC324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AI Stick</a:t>
            </a:r>
            <a:endParaRPr lang="en-US" altLang="zh-CN" sz="28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Built-in Lightspeeur® optical spear SPR2801AI chip. The flexible and fast way of the USB interface enables mobile phones, personal computers and other devices to directly run real-time deep learning and realize the ability of picture, video, voice and natural language recognition.</a:t>
            </a:r>
            <a:endParaRPr sz="18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15"/>
          <p:cNvSpPr txBox="1"/>
          <p:nvPr/>
        </p:nvSpPr>
        <p:spPr>
          <a:xfrm>
            <a:off x="3929365" y="286928"/>
            <a:ext cx="5217160" cy="583565"/>
          </a:xfrm>
          <a:prstGeom prst="rect">
            <a:avLst/>
          </a:prstGeom>
          <a:noFill/>
        </p:spPr>
        <p:txBody>
          <a:bodyPr wrap="none" rtlCol="0" anchor="t">
            <a:spAutoFit/>
          </a:bodyPr>
          <a:lstStyle/>
          <a:p>
            <a:pPr algn="l"/>
            <a:r>
              <a:rPr lang="en-US" altLang="zh-CN" sz="3200" dirty="0" smtClean="0">
                <a:solidFill>
                  <a:schemeClr val="bg1">
                    <a:lumMod val="10000"/>
                  </a:schemeClr>
                </a:solidFill>
                <a:cs typeface="微软雅黑" panose="020B0503020204020204" pitchFamily="34" charset="-122"/>
                <a:sym typeface="宋体" panose="02010600030101010101" pitchFamily="2" charset="-122"/>
              </a:rPr>
              <a:t>Orange Pi AI Stick Introduction</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5" name="文本框 2"/>
          <p:cNvSpPr txBox="1"/>
          <p:nvPr/>
        </p:nvSpPr>
        <p:spPr>
          <a:xfrm>
            <a:off x="1256665" y="2668905"/>
            <a:ext cx="6156960" cy="2399665"/>
          </a:xfrm>
          <a:prstGeom prst="rect">
            <a:avLst/>
          </a:prstGeom>
          <a:noFill/>
          <a:ln w="9525">
            <a:noFill/>
          </a:ln>
        </p:spPr>
        <p:txBody>
          <a:bodyPr wrap="square" anchor="t">
            <a:spAutoFit/>
          </a:bodyPr>
          <a:lstStyle/>
          <a:p>
            <a:pPr marL="171450" indent="-171450">
              <a:lnSpc>
                <a:spcPct val="250000"/>
              </a:lnSpc>
              <a:buFont typeface="Wingdings" panose="05000000000000000000" charset="0"/>
              <a:buChar char="l"/>
            </a:pPr>
            <a:r>
              <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Support USB2.0 and 3.0 standard interface communication</a:t>
            </a:r>
            <a:endPar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1450" indent="-171450">
              <a:lnSpc>
                <a:spcPct val="250000"/>
              </a:lnSpc>
              <a:buFont typeface="Wingdings" panose="05000000000000000000" charset="0"/>
              <a:buChar char="l"/>
            </a:pPr>
            <a:r>
              <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No programming, no language barriers</a:t>
            </a:r>
            <a:endParaRPr lang="zh-CN" altLang="en-US" sz="16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1450" indent="-171450" algn="l">
              <a:lnSpc>
                <a:spcPct val="250000"/>
              </a:lnSpc>
              <a:buFont typeface="Wingdings" panose="05000000000000000000" charset="0"/>
              <a:buChar char="l"/>
            </a:pPr>
            <a:r>
              <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Open SDK, can be applied to platforms such as X86, ARM,etc.</a:t>
            </a:r>
            <a:endPar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250000"/>
              </a:lnSpc>
              <a:buFont typeface="Wingdings" panose="05000000000000000000" charset="0"/>
              <a:buChar char="l"/>
            </a:pPr>
            <a:r>
              <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rPr>
              <a:t>Support Android, Linux and other operating systems</a:t>
            </a:r>
            <a:endParaRPr sz="16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250000"/>
              </a:lnSpc>
              <a:buFont typeface="Wingdings" panose="05000000000000000000" charset="0"/>
              <a:buChar char="l"/>
            </a:pPr>
            <a:r>
              <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Support VGG, SSD and other neural network models</a:t>
            </a:r>
            <a:endParaRPr lang="zh-CN" altLang="en-US" sz="1200" dirty="0">
              <a:solidFill>
                <a:schemeClr val="bg1">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30" name="图片 29"/>
          <p:cNvPicPr>
            <a:picLocks noChangeAspect="1"/>
          </p:cNvPicPr>
          <p:nvPr/>
        </p:nvPicPr>
        <p:blipFill>
          <a:blip r:embed="rId1" cstate="print"/>
          <a:stretch>
            <a:fillRect/>
          </a:stretch>
        </p:blipFill>
        <p:spPr>
          <a:xfrm>
            <a:off x="9449435" y="5201285"/>
            <a:ext cx="805815" cy="565150"/>
          </a:xfrm>
          <a:prstGeom prst="rect">
            <a:avLst/>
          </a:prstGeom>
        </p:spPr>
      </p:pic>
      <p:pic>
        <p:nvPicPr>
          <p:cNvPr id="4099" name="Picture 3" descr="E:\E-disk\ropal\PPT稿\首页图.png"/>
          <p:cNvPicPr>
            <a:picLocks noChangeAspect="1" noChangeArrowheads="1"/>
          </p:cNvPicPr>
          <p:nvPr/>
        </p:nvPicPr>
        <p:blipFill>
          <a:blip r:embed="rId2" cstate="print"/>
          <a:srcRect l="7179" t="19083" r="7221" b="23475"/>
          <a:stretch>
            <a:fillRect/>
          </a:stretch>
        </p:blipFill>
        <p:spPr bwMode="auto">
          <a:xfrm>
            <a:off x="10267315" y="5201285"/>
            <a:ext cx="742315" cy="563245"/>
          </a:xfrm>
          <a:prstGeom prst="rect">
            <a:avLst/>
          </a:prstGeom>
          <a:noFill/>
        </p:spPr>
      </p:pic>
      <p:sp>
        <p:nvSpPr>
          <p:cNvPr id="47" name="文本框 3"/>
          <p:cNvSpPr txBox="1"/>
          <p:nvPr/>
        </p:nvSpPr>
        <p:spPr>
          <a:xfrm>
            <a:off x="1196975" y="1603058"/>
            <a:ext cx="3522345" cy="829945"/>
          </a:xfrm>
          <a:prstGeom prst="rect">
            <a:avLst/>
          </a:prstGeom>
          <a:noFill/>
        </p:spPr>
        <p:txBody>
          <a:bodyPr wrap="square" rtlCol="0" anchor="ctr">
            <a:spAutoFit/>
          </a:bodyPr>
          <a:lstStyle/>
          <a:p>
            <a:pPr>
              <a:lnSpc>
                <a:spcPct val="150000"/>
              </a:lnSpc>
            </a:pPr>
            <a:r>
              <a:rPr lang="zh-CN" altLang="en-US" sz="3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Characteristics</a:t>
            </a:r>
            <a:endParaRPr lang="zh-CN" altLang="en-US" sz="3200" b="1" dirty="0" smtClean="0">
              <a:solidFill>
                <a:srgbClr val="DC324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cxnSp>
        <p:nvCxnSpPr>
          <p:cNvPr id="48" name="直接连接符 47"/>
          <p:cNvCxnSpPr/>
          <p:nvPr/>
        </p:nvCxnSpPr>
        <p:spPr>
          <a:xfrm>
            <a:off x="1256441" y="2433354"/>
            <a:ext cx="904866" cy="0"/>
          </a:xfrm>
          <a:prstGeom prst="line">
            <a:avLst/>
          </a:prstGeom>
          <a:ln w="38100">
            <a:solidFill>
              <a:srgbClr val="DC3240"/>
            </a:solidFill>
          </a:ln>
        </p:spPr>
        <p:style>
          <a:lnRef idx="1">
            <a:schemeClr val="accent2"/>
          </a:lnRef>
          <a:fillRef idx="0">
            <a:schemeClr val="accent2"/>
          </a:fillRef>
          <a:effectRef idx="0">
            <a:schemeClr val="accent2"/>
          </a:effectRef>
          <a:fontRef idx="minor">
            <a:schemeClr val="tx1"/>
          </a:fontRef>
        </p:style>
      </p:cxnSp>
      <p:pic>
        <p:nvPicPr>
          <p:cNvPr id="4" name="图片 3"/>
          <p:cNvPicPr>
            <a:picLocks noChangeAspect="1"/>
          </p:cNvPicPr>
          <p:nvPr/>
        </p:nvPicPr>
        <p:blipFill>
          <a:blip r:embed="rId3"/>
          <a:stretch>
            <a:fillRect/>
          </a:stretch>
        </p:blipFill>
        <p:spPr>
          <a:xfrm>
            <a:off x="6486525" y="5196840"/>
            <a:ext cx="1463675" cy="567690"/>
          </a:xfrm>
          <a:prstGeom prst="rect">
            <a:avLst/>
          </a:prstGeom>
        </p:spPr>
      </p:pic>
      <p:pic>
        <p:nvPicPr>
          <p:cNvPr id="5" name="图片 4"/>
          <p:cNvPicPr>
            <a:picLocks noChangeAspect="1"/>
          </p:cNvPicPr>
          <p:nvPr/>
        </p:nvPicPr>
        <p:blipFill>
          <a:blip r:embed="rId4"/>
          <a:stretch>
            <a:fillRect/>
          </a:stretch>
        </p:blipFill>
        <p:spPr>
          <a:xfrm>
            <a:off x="7908290" y="5196840"/>
            <a:ext cx="1529080" cy="568960"/>
          </a:xfrm>
          <a:prstGeom prst="rect">
            <a:avLst/>
          </a:prstGeom>
        </p:spPr>
      </p:pic>
      <p:pic>
        <p:nvPicPr>
          <p:cNvPr id="2" name="图片 1"/>
          <p:cNvPicPr>
            <a:picLocks noChangeAspect="1"/>
          </p:cNvPicPr>
          <p:nvPr/>
        </p:nvPicPr>
        <p:blipFill>
          <a:blip r:embed="rId5"/>
          <a:stretch>
            <a:fillRect/>
          </a:stretch>
        </p:blipFill>
        <p:spPr>
          <a:xfrm>
            <a:off x="6486525" y="2346960"/>
            <a:ext cx="4523105" cy="2849880"/>
          </a:xfrm>
          <a:prstGeom prst="rect">
            <a:avLst/>
          </a:prstGeom>
        </p:spPr>
      </p:pic>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15"/>
          <p:cNvSpPr txBox="1"/>
          <p:nvPr/>
        </p:nvSpPr>
        <p:spPr>
          <a:xfrm>
            <a:off x="4077652" y="286928"/>
            <a:ext cx="4039870" cy="583565"/>
          </a:xfrm>
          <a:prstGeom prst="rect">
            <a:avLst/>
          </a:prstGeom>
          <a:noFill/>
        </p:spPr>
        <p:txBody>
          <a:bodyPr wrap="none" rtlCol="0" anchor="t">
            <a:spAutoFit/>
          </a:bodyPr>
          <a:lstStyle/>
          <a:p>
            <a:pPr algn="ctr"/>
            <a:r>
              <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Specification sheet</a:t>
            </a:r>
            <a:endPar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 name="页脚占位符 2"/>
          <p:cNvSpPr>
            <a:spLocks noGrp="1"/>
          </p:cNvSpPr>
          <p:nvPr>
            <p:ph type="ftr" sz="quarter" idx="11"/>
          </p:nvPr>
        </p:nvSpPr>
        <p:spPr>
          <a:xfrm>
            <a:off x="8178800" y="6494780"/>
            <a:ext cx="4016375" cy="365125"/>
          </a:xfrm>
        </p:spPr>
        <p:txBody>
          <a:bodyPr/>
          <a:lstStyle/>
          <a:p>
            <a:pPr algn="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https://www.</a:t>
            </a:r>
            <a:r>
              <a:rPr lang="en-US" altLang="zh-CN" dirty="0">
                <a:solidFill>
                  <a:schemeClr val="accent2">
                    <a:lumMod val="40000"/>
                    <a:lumOff val="60000"/>
                  </a:schemeClr>
                </a:solidFill>
                <a:latin typeface="微软雅黑" panose="020B0503020204020204" pitchFamily="34" charset="-122"/>
                <a:ea typeface="微软雅黑" panose="020B0503020204020204" pitchFamily="34" charset="-122"/>
              </a:rPr>
              <a:t>orangepi</a:t>
            </a:r>
            <a:r>
              <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rPr>
              <a:t>.cn/</a:t>
            </a:r>
            <a:endParaRPr lang="zh-CN" altLang="en-US"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884170" y="953135"/>
            <a:ext cx="6087745" cy="554164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20186837"/>
  <p:tag name="KSO_WM_TAG_VERSION" val="1.0"/>
  <p:tag name="KSO_WM_BEAUTIFY_FLAG" val="#wm#"/>
  <p:tag name="KSO_WM_UNIT_TYPE" val="a"/>
  <p:tag name="KSO_WM_UNIT_INDEX" val="1"/>
  <p:tag name="KSO_WM_UNIT_LAYERLEVEL" val="1"/>
  <p:tag name="KSO_WM_UNIT_VALUE" val="16"/>
  <p:tag name="KSO_WM_UNIT_ISCONTENTSTITLE" val="0"/>
  <p:tag name="KSO_WM_UNIT_HIGHLIGHT" val="0"/>
  <p:tag name="KSO_WM_UNIT_COMPATIBLE" val="0"/>
  <p:tag name="KSO_WM_UNIT_CLEAR" val="0"/>
  <p:tag name="KSO_WM_UNIT_ID" val="custom20186837_1*a*1"/>
  <p:tag name="KSO_WM_UNIT_PRESET_TEXT" val="小清新简约工作总结"/>
</p:tagLst>
</file>

<file path=ppt/tags/tag2.xml><?xml version="1.0" encoding="utf-8"?>
<p:tagLst xmlns:p="http://schemas.openxmlformats.org/presentationml/2006/main">
  <p:tag name="KSO_WM_TEMPLATE_CATEGORY" val="custom"/>
  <p:tag name="KSO_WM_TEMPLATE_INDEX" val="20186837"/>
  <p:tag name="KSO_WM_TAG_VERSION" val="1.0"/>
  <p:tag name="KSO_WM_BEAUTIFY_FLAG" val="#wm#"/>
  <p:tag name="KSO_WM_UNIT_TYPE" val="b"/>
  <p:tag name="KSO_WM_UNIT_INDEX" val="1"/>
  <p:tag name="KSO_WM_UNIT_LAYERLEVEL" val="1"/>
  <p:tag name="KSO_WM_UNIT_VALUE" val="58"/>
  <p:tag name="KSO_WM_UNIT_ISCONTENTSTITLE" val="0"/>
  <p:tag name="KSO_WM_UNIT_HIGHLIGHT" val="0"/>
  <p:tag name="KSO_WM_UNIT_COMPATIBLE" val="0"/>
  <p:tag name="KSO_WM_UNIT_CLEAR" val="0"/>
  <p:tag name="KSO_WM_UNIT_PRESET_TEXT_INDEX" val="4"/>
  <p:tag name="KSO_WM_UNIT_PRESET_TEXT_LEN" val="57"/>
  <p:tag name="KSO_WM_UNIT_ID" val="custom20186837_1*b*1"/>
</p:tagLst>
</file>

<file path=ppt/tags/tag3.xml><?xml version="1.0" encoding="utf-8"?>
<p:tagLst xmlns:p="http://schemas.openxmlformats.org/presentationml/2006/main">
  <p:tag name="KSO_WM_TEMPLATE_CATEGORY" val="custom"/>
  <p:tag name="KSO_WM_TEMPLATE_INDEX" val="20186837"/>
  <p:tag name="KSO_WM_TAG_VERSION" val="1.0"/>
  <p:tag name="KSO_WM_BEAUTIFY_FLAG" val="#wm#"/>
  <p:tag name="KSO_WM_UNIT_TYPE" val="a"/>
  <p:tag name="KSO_WM_UNIT_INDEX" val="1"/>
  <p:tag name="KSO_WM_UNIT_LAYERLEVEL" val="1"/>
  <p:tag name="KSO_WM_UNIT_VALUE" val="16"/>
  <p:tag name="KSO_WM_UNIT_ISCONTENTSTITLE" val="0"/>
  <p:tag name="KSO_WM_UNIT_HIGHLIGHT" val="0"/>
  <p:tag name="KSO_WM_UNIT_COMPATIBLE" val="0"/>
  <p:tag name="KSO_WM_UNIT_CLEAR" val="0"/>
  <p:tag name="KSO_WM_UNIT_ID" val="custom20186837_1*a*1"/>
  <p:tag name="KSO_WM_UNIT_PRESET_TEXT" val="小清新简约工作总结"/>
</p:tagLst>
</file>

<file path=ppt/theme/theme1.xml><?xml version="1.0" encoding="utf-8"?>
<a:theme xmlns:a="http://schemas.openxmlformats.org/drawingml/2006/main" name="默认主题">
  <a:themeElements>
    <a:clrScheme name="自定义 1">
      <a:dk1>
        <a:sysClr val="windowText" lastClr="000000"/>
      </a:dk1>
      <a:lt1>
        <a:srgbClr val="F1F1F1"/>
      </a:lt1>
      <a:dk2>
        <a:srgbClr val="1F497D"/>
      </a:dk2>
      <a:lt2>
        <a:srgbClr val="EEECE1"/>
      </a:lt2>
      <a:accent1>
        <a:srgbClr val="4F81BD"/>
      </a:accent1>
      <a:accent2>
        <a:srgbClr val="DC3140"/>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微软雅黑"/>
        <a:ea typeface="微软雅黑"/>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5466</Words>
  <Application>WPS 演示</Application>
  <PresentationFormat>自定义</PresentationFormat>
  <Paragraphs>233</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宋体</vt:lpstr>
      <vt:lpstr>Wingdings</vt:lpstr>
      <vt:lpstr>Calibri</vt:lpstr>
      <vt:lpstr>微软雅黑</vt:lpstr>
      <vt:lpstr>黑体</vt:lpstr>
      <vt:lpstr>Wingdings</vt:lpstr>
      <vt:lpstr>Arial Unicode MS</vt:lpstr>
      <vt:lpstr>默认主题</vt:lpstr>
      <vt:lpstr>PowerPoint 演示文稿</vt:lpstr>
      <vt:lpstr>AI Chip SPR2801S Introduction</vt:lpstr>
      <vt:lpstr>SPR2801S Introduction</vt:lpstr>
      <vt:lpstr>PowerPoint 演示文稿</vt:lpstr>
      <vt:lpstr>PowerPoint 演示文稿</vt:lpstr>
      <vt:lpstr>Orange Pi AI Stick Introduction</vt:lpstr>
      <vt:lpstr>PowerPoint 演示文稿</vt:lpstr>
      <vt:lpstr>PowerPoint 演示文稿</vt:lpstr>
      <vt:lpstr>PowerPoint 演示文稿</vt:lpstr>
      <vt:lpstr>PowerPoint 演示文稿</vt:lpstr>
      <vt:lpstr>PowerPoint 演示文稿</vt:lpstr>
      <vt:lpstr>Orange Pi AI Application</vt:lpstr>
      <vt:lpstr>PowerPoint 演示文稿</vt:lpstr>
      <vt:lpstr>PowerPoint 演示文稿</vt:lpstr>
      <vt:lpstr>PowerPoint 演示文稿</vt:lpstr>
      <vt:lpstr>PowerPoint 演示文稿</vt:lpstr>
      <vt:lpstr>PowerPoint 演示文稿</vt:lpstr>
      <vt:lpstr>Physical Photo</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SQ J</dc:creator>
  <cp:lastModifiedBy>Administrator</cp:lastModifiedBy>
  <cp:revision>161</cp:revision>
  <dcterms:created xsi:type="dcterms:W3CDTF">2018-11-14T13:37:00Z</dcterms:created>
  <dcterms:modified xsi:type="dcterms:W3CDTF">2018-11-20T12:18:35Z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